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9"/>
  </p:notesMasterIdLst>
  <p:handoutMasterIdLst>
    <p:handoutMasterId r:id="rId50"/>
  </p:handoutMasterIdLst>
  <p:sldIdLst>
    <p:sldId id="302" r:id="rId5"/>
    <p:sldId id="273" r:id="rId6"/>
    <p:sldId id="295" r:id="rId7"/>
    <p:sldId id="384" r:id="rId8"/>
    <p:sldId id="385" r:id="rId9"/>
    <p:sldId id="386" r:id="rId10"/>
    <p:sldId id="389" r:id="rId11"/>
    <p:sldId id="390" r:id="rId12"/>
    <p:sldId id="397" r:id="rId13"/>
    <p:sldId id="399" r:id="rId14"/>
    <p:sldId id="400" r:id="rId15"/>
    <p:sldId id="401" r:id="rId16"/>
    <p:sldId id="398" r:id="rId17"/>
    <p:sldId id="350" r:id="rId18"/>
    <p:sldId id="402" r:id="rId19"/>
    <p:sldId id="392" r:id="rId20"/>
    <p:sldId id="403" r:id="rId21"/>
    <p:sldId id="404" r:id="rId22"/>
    <p:sldId id="405" r:id="rId23"/>
    <p:sldId id="406" r:id="rId24"/>
    <p:sldId id="371" r:id="rId25"/>
    <p:sldId id="393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373" r:id="rId40"/>
    <p:sldId id="394" r:id="rId41"/>
    <p:sldId id="391" r:id="rId42"/>
    <p:sldId id="351" r:id="rId43"/>
    <p:sldId id="374" r:id="rId44"/>
    <p:sldId id="420" r:id="rId45"/>
    <p:sldId id="422" r:id="rId46"/>
    <p:sldId id="423" r:id="rId47"/>
    <p:sldId id="297" r:id="rId4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84"/>
            <p14:sldId id="385"/>
            <p14:sldId id="386"/>
            <p14:sldId id="389"/>
            <p14:sldId id="390"/>
            <p14:sldId id="397"/>
            <p14:sldId id="399"/>
            <p14:sldId id="400"/>
            <p14:sldId id="401"/>
            <p14:sldId id="398"/>
            <p14:sldId id="350"/>
            <p14:sldId id="402"/>
            <p14:sldId id="392"/>
            <p14:sldId id="403"/>
            <p14:sldId id="404"/>
            <p14:sldId id="405"/>
            <p14:sldId id="406"/>
            <p14:sldId id="371"/>
            <p14:sldId id="393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3"/>
            <p14:sldId id="394"/>
            <p14:sldId id="391"/>
            <p14:sldId id="351"/>
            <p14:sldId id="374"/>
            <p14:sldId id="420"/>
            <p14:sldId id="422"/>
            <p14:sldId id="42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5F3DF5-E0C7-466A-8F45-F2B3438D8003}" v="13" dt="2023-06-04T17:32:57.570"/>
    <p1510:client id="{83D2FD14-0628-4483-986D-5C7A8F9DE14C}" v="8" dt="2023-06-04T18:03:02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800" y="64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15E8FBD6-247C-4DD2-A8E7-CDF0151C3B34}"/>
    <pc:docChg chg="undo custSel addSld modSld sldOrd modSection">
      <pc:chgData name="Minnu Helen Joseph" userId="b2a8d9cb-58d2-4d7e-9d80-554b236caf40" providerId="ADAL" clId="{15E8FBD6-247C-4DD2-A8E7-CDF0151C3B34}" dt="2023-05-22T18:10:20.181" v="1951" actId="20577"/>
      <pc:docMkLst>
        <pc:docMk/>
      </pc:docMkLst>
      <pc:sldChg chg="modSp mod">
        <pc:chgData name="Minnu Helen Joseph" userId="b2a8d9cb-58d2-4d7e-9d80-554b236caf40" providerId="ADAL" clId="{15E8FBD6-247C-4DD2-A8E7-CDF0151C3B34}" dt="2023-05-18T14:40:40.847" v="225" actId="255"/>
        <pc:sldMkLst>
          <pc:docMk/>
          <pc:sldMk cId="3036573791" sldId="273"/>
        </pc:sldMkLst>
        <pc:spChg chg="mod">
          <ac:chgData name="Minnu Helen Joseph" userId="b2a8d9cb-58d2-4d7e-9d80-554b236caf40" providerId="ADAL" clId="{15E8FBD6-247C-4DD2-A8E7-CDF0151C3B34}" dt="2023-05-18T14:40:31.784" v="224" actId="20577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Minnu Helen Joseph" userId="b2a8d9cb-58d2-4d7e-9d80-554b236caf40" providerId="ADAL" clId="{15E8FBD6-247C-4DD2-A8E7-CDF0151C3B34}" dt="2023-05-18T14:40:40.847" v="225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15E8FBD6-247C-4DD2-A8E7-CDF0151C3B34}" dt="2023-05-18T14:42:59.394" v="37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15E8FBD6-247C-4DD2-A8E7-CDF0151C3B34}" dt="2023-05-18T14:42:59.394" v="37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15E8FBD6-247C-4DD2-A8E7-CDF0151C3B34}" dt="2023-05-22T18:09:30.025" v="192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15E8FBD6-247C-4DD2-A8E7-CDF0151C3B34}" dt="2023-05-22T18:09:30.025" v="192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15E8FBD6-247C-4DD2-A8E7-CDF0151C3B34}" dt="2023-05-22T18:10:20.181" v="1951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15E8FBD6-247C-4DD2-A8E7-CDF0151C3B34}" dt="2023-05-22T18:10:20.181" v="1951" actId="20577"/>
          <ac:spMkLst>
            <pc:docMk/>
            <pc:sldMk cId="4129119422" sldId="297"/>
            <ac:spMk id="5" creationId="{67AC799E-9510-0BE5-9A3D-FCFF3EB61465}"/>
          </ac:spMkLst>
        </pc:spChg>
      </pc:sldChg>
      <pc:sldChg chg="mod modShow">
        <pc:chgData name="Minnu Helen Joseph" userId="b2a8d9cb-58d2-4d7e-9d80-554b236caf40" providerId="ADAL" clId="{15E8FBD6-247C-4DD2-A8E7-CDF0151C3B34}" dt="2023-05-18T06:56:36.114" v="101" actId="729"/>
        <pc:sldMkLst>
          <pc:docMk/>
          <pc:sldMk cId="1099552943" sldId="298"/>
        </pc:sldMkLst>
      </pc:sldChg>
      <pc:sldChg chg="addSp delSp modSp mod">
        <pc:chgData name="Minnu Helen Joseph" userId="b2a8d9cb-58d2-4d7e-9d80-554b236caf40" providerId="ADAL" clId="{15E8FBD6-247C-4DD2-A8E7-CDF0151C3B34}" dt="2023-05-19T05:03:12.949" v="553" actId="313"/>
        <pc:sldMkLst>
          <pc:docMk/>
          <pc:sldMk cId="1908408983" sldId="301"/>
        </pc:sldMkLst>
        <pc:spChg chg="add mod">
          <ac:chgData name="Minnu Helen Joseph" userId="b2a8d9cb-58d2-4d7e-9d80-554b236caf40" providerId="ADAL" clId="{15E8FBD6-247C-4DD2-A8E7-CDF0151C3B34}" dt="2023-05-19T05:03:12.949" v="553" actId="313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15E8FBD6-247C-4DD2-A8E7-CDF0151C3B34}" dt="2023-05-19T04:45:43.653" v="398" actId="14100"/>
          <ac:spMkLst>
            <pc:docMk/>
            <pc:sldMk cId="1908408983" sldId="301"/>
            <ac:spMk id="8" creationId="{583C1208-BAFB-1268-112E-6D99EC02745F}"/>
          </ac:spMkLst>
        </pc:spChg>
        <pc:spChg chg="del mod">
          <ac:chgData name="Minnu Helen Joseph" userId="b2a8d9cb-58d2-4d7e-9d80-554b236caf40" providerId="ADAL" clId="{15E8FBD6-247C-4DD2-A8E7-CDF0151C3B34}" dt="2023-05-19T04:45:23.944" v="395" actId="22"/>
          <ac:spMkLst>
            <pc:docMk/>
            <pc:sldMk cId="1908408983" sldId="301"/>
            <ac:spMk id="10" creationId="{92F26745-23EB-2E56-7574-8BA36E54675A}"/>
          </ac:spMkLst>
        </pc:spChg>
        <pc:picChg chg="add mod ord">
          <ac:chgData name="Minnu Helen Joseph" userId="b2a8d9cb-58d2-4d7e-9d80-554b236caf40" providerId="ADAL" clId="{15E8FBD6-247C-4DD2-A8E7-CDF0151C3B34}" dt="2023-05-19T04:45:44.617" v="399" actId="1076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15E8FBD6-247C-4DD2-A8E7-CDF0151C3B34}" dt="2023-05-18T06:56:03.869" v="98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15E8FBD6-247C-4DD2-A8E7-CDF0151C3B34}" dt="2023-05-18T06:56:03.869" v="98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Minnu Helen Joseph" userId="b2a8d9cb-58d2-4d7e-9d80-554b236caf40" providerId="ADAL" clId="{15E8FBD6-247C-4DD2-A8E7-CDF0151C3B34}" dt="2023-05-18T06:55:41.619" v="49" actId="20577"/>
          <ac:spMkLst>
            <pc:docMk/>
            <pc:sldMk cId="300761540" sldId="302"/>
            <ac:spMk id="12" creationId="{46E76693-9333-AC46-AAFA-600C2E1A00CB}"/>
          </ac:spMkLst>
        </pc:spChg>
      </pc:sldChg>
      <pc:sldChg chg="addSp modSp mod">
        <pc:chgData name="Minnu Helen Joseph" userId="b2a8d9cb-58d2-4d7e-9d80-554b236caf40" providerId="ADAL" clId="{15E8FBD6-247C-4DD2-A8E7-CDF0151C3B34}" dt="2023-05-22T18:08:42.142" v="1829" actId="20577"/>
        <pc:sldMkLst>
          <pc:docMk/>
          <pc:sldMk cId="3657392215" sldId="311"/>
        </pc:sldMkLst>
        <pc:spChg chg="add mod">
          <ac:chgData name="Minnu Helen Joseph" userId="b2a8d9cb-58d2-4d7e-9d80-554b236caf40" providerId="ADAL" clId="{15E8FBD6-247C-4DD2-A8E7-CDF0151C3B34}" dt="2023-05-22T18:08:42.142" v="1829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new mod">
        <pc:chgData name="Minnu Helen Joseph" userId="b2a8d9cb-58d2-4d7e-9d80-554b236caf40" providerId="ADAL" clId="{15E8FBD6-247C-4DD2-A8E7-CDF0151C3B34}" dt="2023-05-19T05:50:29.841" v="59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15E8FBD6-247C-4DD2-A8E7-CDF0151C3B34}" dt="2023-05-19T05:50:29.841" v="59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15E8FBD6-247C-4DD2-A8E7-CDF0151C3B34}" dt="2023-05-19T05:25:05.950" v="572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19T06:09:20.543" v="655" actId="115"/>
        <pc:sldMkLst>
          <pc:docMk/>
          <pc:sldMk cId="3364620544" sldId="313"/>
        </pc:sldMkLst>
        <pc:spChg chg="mod">
          <ac:chgData name="Minnu Helen Joseph" userId="b2a8d9cb-58d2-4d7e-9d80-554b236caf40" providerId="ADAL" clId="{15E8FBD6-247C-4DD2-A8E7-CDF0151C3B34}" dt="2023-05-19T06:07:51.165" v="641" actId="20577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15E8FBD6-247C-4DD2-A8E7-CDF0151C3B34}" dt="2023-05-19T06:03:59.228" v="634" actId="20577"/>
          <ac:spMkLst>
            <pc:docMk/>
            <pc:sldMk cId="3364620544" sldId="313"/>
            <ac:spMk id="3" creationId="{E63237E8-06D1-3164-B281-FA62BBC9435A}"/>
          </ac:spMkLst>
        </pc:spChg>
        <pc:spChg chg="add mod">
          <ac:chgData name="Minnu Helen Joseph" userId="b2a8d9cb-58d2-4d7e-9d80-554b236caf40" providerId="ADAL" clId="{15E8FBD6-247C-4DD2-A8E7-CDF0151C3B34}" dt="2023-05-19T06:09:20.543" v="655" actId="115"/>
          <ac:spMkLst>
            <pc:docMk/>
            <pc:sldMk cId="3364620544" sldId="313"/>
            <ac:spMk id="6" creationId="{011F6457-2471-24DA-38CC-00824DBD7DC2}"/>
          </ac:spMkLst>
        </pc:spChg>
        <pc:picChg chg="add mod">
          <ac:chgData name="Minnu Helen Joseph" userId="b2a8d9cb-58d2-4d7e-9d80-554b236caf40" providerId="ADAL" clId="{15E8FBD6-247C-4DD2-A8E7-CDF0151C3B34}" dt="2023-05-19T06:07:58.544" v="643" actId="1076"/>
          <ac:picMkLst>
            <pc:docMk/>
            <pc:sldMk cId="3364620544" sldId="313"/>
            <ac:picMk id="5" creationId="{C159730B-576F-6776-5510-96C098152E55}"/>
          </ac:picMkLst>
        </pc:picChg>
      </pc:sldChg>
      <pc:sldChg chg="modSp new mod">
        <pc:chgData name="Minnu Helen Joseph" userId="b2a8d9cb-58d2-4d7e-9d80-554b236caf40" providerId="ADAL" clId="{15E8FBD6-247C-4DD2-A8E7-CDF0151C3B34}" dt="2023-05-22T17:10:12.731" v="985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15E8FBD6-247C-4DD2-A8E7-CDF0151C3B34}" dt="2023-05-19T06:25:06.787" v="907" actId="115"/>
          <ac:spMkLst>
            <pc:docMk/>
            <pc:sldMk cId="1295876070" sldId="314"/>
            <ac:spMk id="2" creationId="{A45987D8-E682-D9E6-7BB1-BAF94DA80E5A}"/>
          </ac:spMkLst>
        </pc:spChg>
        <pc:spChg chg="mod">
          <ac:chgData name="Minnu Helen Joseph" userId="b2a8d9cb-58d2-4d7e-9d80-554b236caf40" providerId="ADAL" clId="{15E8FBD6-247C-4DD2-A8E7-CDF0151C3B34}" dt="2023-05-22T17:10:12.731" v="985" actId="1076"/>
          <ac:spMkLst>
            <pc:docMk/>
            <pc:sldMk cId="1295876070" sldId="314"/>
            <ac:spMk id="3" creationId="{4B8DF95F-D543-3E3A-68D3-402CCFD17838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17:07.277" v="1063" actId="20577"/>
        <pc:sldMkLst>
          <pc:docMk/>
          <pc:sldMk cId="472164616" sldId="315"/>
        </pc:sldMkLst>
        <pc:spChg chg="mod">
          <ac:chgData name="Minnu Helen Joseph" userId="b2a8d9cb-58d2-4d7e-9d80-554b236caf40" providerId="ADAL" clId="{15E8FBD6-247C-4DD2-A8E7-CDF0151C3B34}" dt="2023-05-22T17:17:07.277" v="1063" actId="20577"/>
          <ac:spMkLst>
            <pc:docMk/>
            <pc:sldMk cId="472164616" sldId="315"/>
            <ac:spMk id="2" creationId="{3546E2DC-AB35-251D-0DD7-1A82B1E2765B}"/>
          </ac:spMkLst>
        </pc:spChg>
        <pc:spChg chg="mod">
          <ac:chgData name="Minnu Helen Joseph" userId="b2a8d9cb-58d2-4d7e-9d80-554b236caf40" providerId="ADAL" clId="{15E8FBD6-247C-4DD2-A8E7-CDF0151C3B34}" dt="2023-05-22T17:10:31.163" v="987" actId="113"/>
          <ac:spMkLst>
            <pc:docMk/>
            <pc:sldMk cId="472164616" sldId="315"/>
            <ac:spMk id="3" creationId="{9AD51631-9D0F-1E37-EC39-DD56A47C8EE7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27:25.247" v="1229" actId="20577"/>
        <pc:sldMkLst>
          <pc:docMk/>
          <pc:sldMk cId="738720083" sldId="316"/>
        </pc:sldMkLst>
        <pc:spChg chg="mod">
          <ac:chgData name="Minnu Helen Joseph" userId="b2a8d9cb-58d2-4d7e-9d80-554b236caf40" providerId="ADAL" clId="{15E8FBD6-247C-4DD2-A8E7-CDF0151C3B34}" dt="2023-05-22T17:27:25.247" v="1229" actId="20577"/>
          <ac:spMkLst>
            <pc:docMk/>
            <pc:sldMk cId="738720083" sldId="316"/>
            <ac:spMk id="2" creationId="{CAD50066-1622-228C-1595-A12092ED7318}"/>
          </ac:spMkLst>
        </pc:spChg>
        <pc:spChg chg="mod">
          <ac:chgData name="Minnu Helen Joseph" userId="b2a8d9cb-58d2-4d7e-9d80-554b236caf40" providerId="ADAL" clId="{15E8FBD6-247C-4DD2-A8E7-CDF0151C3B34}" dt="2023-05-22T17:25:40.299" v="1186" actId="1076"/>
          <ac:spMkLst>
            <pc:docMk/>
            <pc:sldMk cId="738720083" sldId="316"/>
            <ac:spMk id="3" creationId="{B8F916FB-50DC-494F-D9A8-2A747738F514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22T17:48:12.063" v="1275" actId="14100"/>
        <pc:sldMkLst>
          <pc:docMk/>
          <pc:sldMk cId="2394213724" sldId="317"/>
        </pc:sldMkLst>
        <pc:spChg chg="mod">
          <ac:chgData name="Minnu Helen Joseph" userId="b2a8d9cb-58d2-4d7e-9d80-554b236caf40" providerId="ADAL" clId="{15E8FBD6-247C-4DD2-A8E7-CDF0151C3B34}" dt="2023-05-22T17:47:53.162" v="1267" actId="20577"/>
          <ac:spMkLst>
            <pc:docMk/>
            <pc:sldMk cId="2394213724" sldId="317"/>
            <ac:spMk id="2" creationId="{5CC4DE8A-C30F-B7D1-1ACC-9F42088DCE5E}"/>
          </ac:spMkLst>
        </pc:spChg>
        <pc:spChg chg="mod">
          <ac:chgData name="Minnu Helen Joseph" userId="b2a8d9cb-58d2-4d7e-9d80-554b236caf40" providerId="ADAL" clId="{15E8FBD6-247C-4DD2-A8E7-CDF0151C3B34}" dt="2023-05-22T17:45:13.277" v="1246" actId="122"/>
          <ac:spMkLst>
            <pc:docMk/>
            <pc:sldMk cId="2394213724" sldId="317"/>
            <ac:spMk id="3" creationId="{B38D8DBB-F62B-6E6D-868F-D1A5EE8A4A76}"/>
          </ac:spMkLst>
        </pc:spChg>
        <pc:picChg chg="add mod">
          <ac:chgData name="Minnu Helen Joseph" userId="b2a8d9cb-58d2-4d7e-9d80-554b236caf40" providerId="ADAL" clId="{15E8FBD6-247C-4DD2-A8E7-CDF0151C3B34}" dt="2023-05-22T17:48:12.063" v="1275" actId="14100"/>
          <ac:picMkLst>
            <pc:docMk/>
            <pc:sldMk cId="2394213724" sldId="317"/>
            <ac:picMk id="5" creationId="{DC232197-D083-C722-44C0-BF45A332284F}"/>
          </ac:picMkLst>
        </pc:picChg>
      </pc:sldChg>
      <pc:sldChg chg="delSp modSp new mod ord">
        <pc:chgData name="Minnu Helen Joseph" userId="b2a8d9cb-58d2-4d7e-9d80-554b236caf40" providerId="ADAL" clId="{15E8FBD6-247C-4DD2-A8E7-CDF0151C3B34}" dt="2023-05-22T17:58:42.203" v="1522" actId="14100"/>
        <pc:sldMkLst>
          <pc:docMk/>
          <pc:sldMk cId="3374331697" sldId="318"/>
        </pc:sldMkLst>
        <pc:spChg chg="mod">
          <ac:chgData name="Minnu Helen Joseph" userId="b2a8d9cb-58d2-4d7e-9d80-554b236caf40" providerId="ADAL" clId="{15E8FBD6-247C-4DD2-A8E7-CDF0151C3B34}" dt="2023-05-22T17:58:42.203" v="1522" actId="14100"/>
          <ac:spMkLst>
            <pc:docMk/>
            <pc:sldMk cId="3374331697" sldId="318"/>
            <ac:spMk id="2" creationId="{A2142317-3DBF-2EC2-1AB0-F7F30736B31C}"/>
          </ac:spMkLst>
        </pc:spChg>
        <pc:spChg chg="del">
          <ac:chgData name="Minnu Helen Joseph" userId="b2a8d9cb-58d2-4d7e-9d80-554b236caf40" providerId="ADAL" clId="{15E8FBD6-247C-4DD2-A8E7-CDF0151C3B34}" dt="2023-05-22T17:55:09.323" v="1495" actId="478"/>
          <ac:spMkLst>
            <pc:docMk/>
            <pc:sldMk cId="3374331697" sldId="318"/>
            <ac:spMk id="3" creationId="{6E37A314-33A4-DC38-5734-0EEFE25C1765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7:54:27.127" v="1492" actId="14100"/>
        <pc:sldMkLst>
          <pc:docMk/>
          <pc:sldMk cId="4208279127" sldId="319"/>
        </pc:sldMkLst>
        <pc:spChg chg="mod">
          <ac:chgData name="Minnu Helen Joseph" userId="b2a8d9cb-58d2-4d7e-9d80-554b236caf40" providerId="ADAL" clId="{15E8FBD6-247C-4DD2-A8E7-CDF0151C3B34}" dt="2023-05-22T17:54:27.127" v="1492" actId="14100"/>
          <ac:spMkLst>
            <pc:docMk/>
            <pc:sldMk cId="4208279127" sldId="319"/>
            <ac:spMk id="2" creationId="{89405574-0862-BA78-D428-15B28025D213}"/>
          </ac:spMkLst>
        </pc:spChg>
        <pc:spChg chg="del">
          <ac:chgData name="Minnu Helen Joseph" userId="b2a8d9cb-58d2-4d7e-9d80-554b236caf40" providerId="ADAL" clId="{15E8FBD6-247C-4DD2-A8E7-CDF0151C3B34}" dt="2023-05-22T17:48:45.269" v="1278" actId="478"/>
          <ac:spMkLst>
            <pc:docMk/>
            <pc:sldMk cId="4208279127" sldId="319"/>
            <ac:spMk id="3" creationId="{BC8B17A6-2F41-3666-197C-A1C2E378E4C1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3:24.913" v="1607" actId="20577"/>
        <pc:sldMkLst>
          <pc:docMk/>
          <pc:sldMk cId="1219025851" sldId="320"/>
        </pc:sldMkLst>
        <pc:spChg chg="mod">
          <ac:chgData name="Minnu Helen Joseph" userId="b2a8d9cb-58d2-4d7e-9d80-554b236caf40" providerId="ADAL" clId="{15E8FBD6-247C-4DD2-A8E7-CDF0151C3B34}" dt="2023-05-22T18:03:24.913" v="1607" actId="20577"/>
          <ac:spMkLst>
            <pc:docMk/>
            <pc:sldMk cId="1219025851" sldId="320"/>
            <ac:spMk id="2" creationId="{30078468-E9D0-9AED-6039-02A5BDBF238F}"/>
          </ac:spMkLst>
        </pc:spChg>
        <pc:spChg chg="del mod">
          <ac:chgData name="Minnu Helen Joseph" userId="b2a8d9cb-58d2-4d7e-9d80-554b236caf40" providerId="ADAL" clId="{15E8FBD6-247C-4DD2-A8E7-CDF0151C3B34}" dt="2023-05-22T17:58:56.044" v="1525" actId="478"/>
          <ac:spMkLst>
            <pc:docMk/>
            <pc:sldMk cId="1219025851" sldId="320"/>
            <ac:spMk id="3" creationId="{73AE823C-83E5-F2D8-54D5-BF29D4AE886D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7:06.912" v="1646" actId="20577"/>
        <pc:sldMkLst>
          <pc:docMk/>
          <pc:sldMk cId="3442083142" sldId="321"/>
        </pc:sldMkLst>
        <pc:spChg chg="mod">
          <ac:chgData name="Minnu Helen Joseph" userId="b2a8d9cb-58d2-4d7e-9d80-554b236caf40" providerId="ADAL" clId="{15E8FBD6-247C-4DD2-A8E7-CDF0151C3B34}" dt="2023-05-22T18:07:06.912" v="1646" actId="20577"/>
          <ac:spMkLst>
            <pc:docMk/>
            <pc:sldMk cId="3442083142" sldId="321"/>
            <ac:spMk id="2" creationId="{180A348B-1348-6BDD-D283-7A1523C4B492}"/>
          </ac:spMkLst>
        </pc:spChg>
        <pc:spChg chg="del mod">
          <ac:chgData name="Minnu Helen Joseph" userId="b2a8d9cb-58d2-4d7e-9d80-554b236caf40" providerId="ADAL" clId="{15E8FBD6-247C-4DD2-A8E7-CDF0151C3B34}" dt="2023-05-22T18:03:44.768" v="1610" actId="478"/>
          <ac:spMkLst>
            <pc:docMk/>
            <pc:sldMk cId="3442083142" sldId="321"/>
            <ac:spMk id="3" creationId="{CBD61C69-B5CF-7845-4081-0FB0199358EC}"/>
          </ac:spMkLst>
        </pc:spChg>
      </pc:sldChg>
    </pc:docChg>
  </pc:docChgLst>
  <pc:docChgLst>
    <pc:chgData name="Minnu Helen Joseph" userId="b2a8d9cb-58d2-4d7e-9d80-554b236caf40" providerId="ADAL" clId="{785F3DF5-E0C7-466A-8F45-F2B3438D8003}"/>
    <pc:docChg chg="undo custSel addSld delSld modSld modSection">
      <pc:chgData name="Minnu Helen Joseph" userId="b2a8d9cb-58d2-4d7e-9d80-554b236caf40" providerId="ADAL" clId="{785F3DF5-E0C7-466A-8F45-F2B3438D8003}" dt="2023-06-04T17:33:29.444" v="76" actId="20577"/>
      <pc:docMkLst>
        <pc:docMk/>
      </pc:docMkLst>
      <pc:sldChg chg="modSp mod">
        <pc:chgData name="Minnu Helen Joseph" userId="b2a8d9cb-58d2-4d7e-9d80-554b236caf40" providerId="ADAL" clId="{785F3DF5-E0C7-466A-8F45-F2B3438D8003}" dt="2023-06-04T17:22:57.266" v="12" actId="207"/>
        <pc:sldMkLst>
          <pc:docMk/>
          <pc:sldMk cId="3036573791" sldId="273"/>
        </pc:sldMkLst>
        <pc:spChg chg="mod">
          <ac:chgData name="Minnu Helen Joseph" userId="b2a8d9cb-58d2-4d7e-9d80-554b236caf40" providerId="ADAL" clId="{785F3DF5-E0C7-466A-8F45-F2B3438D8003}" dt="2023-06-04T17:22:57.266" v="12" actId="20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785F3DF5-E0C7-466A-8F45-F2B3438D8003}" dt="2023-06-04T17:28:34.762" v="14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785F3DF5-E0C7-466A-8F45-F2B3438D8003}" dt="2023-06-04T17:28:34.762" v="14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785F3DF5-E0C7-466A-8F45-F2B3438D8003}" dt="2023-06-04T17:32:20.842" v="26"/>
        <pc:sldMkLst>
          <pc:docMk/>
          <pc:sldMk cId="3324074945" sldId="296"/>
        </pc:sldMkLst>
        <pc:spChg chg="mod">
          <ac:chgData name="Minnu Helen Joseph" userId="b2a8d9cb-58d2-4d7e-9d80-554b236caf40" providerId="ADAL" clId="{785F3DF5-E0C7-466A-8F45-F2B3438D8003}" dt="2023-06-04T17:32:20.842" v="26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785F3DF5-E0C7-466A-8F45-F2B3438D8003}" dt="2023-06-04T17:33:29.444" v="76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785F3DF5-E0C7-466A-8F45-F2B3438D8003}" dt="2023-06-04T17:33:18.888" v="53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785F3DF5-E0C7-466A-8F45-F2B3438D8003}" dt="2023-06-04T17:33:29.444" v="76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addSp delSp 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099552943" sldId="298"/>
        </pc:sldMkLst>
        <pc:picChg chg="add del">
          <ac:chgData name="Minnu Helen Joseph" userId="b2a8d9cb-58d2-4d7e-9d80-554b236caf40" providerId="ADAL" clId="{785F3DF5-E0C7-466A-8F45-F2B3438D8003}" dt="2023-06-04T17:30:21.050" v="20"/>
          <ac:picMkLst>
            <pc:docMk/>
            <pc:sldMk cId="1099552943" sldId="298"/>
            <ac:picMk id="2" creationId="{357B12BE-9C08-773E-78A9-B74294987085}"/>
          </ac:picMkLst>
        </pc:picChg>
      </pc:sldChg>
      <pc:sldChg chg="modSp del mod">
        <pc:chgData name="Minnu Helen Joseph" userId="b2a8d9cb-58d2-4d7e-9d80-554b236caf40" providerId="ADAL" clId="{785F3DF5-E0C7-466A-8F45-F2B3438D8003}" dt="2023-06-04T17:30:55.061" v="22" actId="47"/>
        <pc:sldMkLst>
          <pc:docMk/>
          <pc:sldMk cId="1908408983" sldId="301"/>
        </pc:sldMkLst>
        <pc:spChg chg="mod">
          <ac:chgData name="Minnu Helen Joseph" userId="b2a8d9cb-58d2-4d7e-9d80-554b236caf40" providerId="ADAL" clId="{785F3DF5-E0C7-466A-8F45-F2B3438D8003}" dt="2023-06-04T17:30:23.577" v="21" actId="6549"/>
          <ac:spMkLst>
            <pc:docMk/>
            <pc:sldMk cId="1908408983" sldId="301"/>
            <ac:spMk id="8" creationId="{583C1208-BAFB-1268-112E-6D99EC02745F}"/>
          </ac:spMkLst>
        </pc:spChg>
      </pc:sldChg>
      <pc:sldChg chg="modSp mod">
        <pc:chgData name="Minnu Helen Joseph" userId="b2a8d9cb-58d2-4d7e-9d80-554b236caf40" providerId="ADAL" clId="{785F3DF5-E0C7-466A-8F45-F2B3438D8003}" dt="2023-06-04T17:19:36.402" v="10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785F3DF5-E0C7-466A-8F45-F2B3438D8003}" dt="2023-06-04T17:19:36.402" v="10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 modShow">
        <pc:chgData name="Minnu Helen Joseph" userId="b2a8d9cb-58d2-4d7e-9d80-554b236caf40" providerId="ADAL" clId="{785F3DF5-E0C7-466A-8F45-F2B3438D8003}" dt="2023-06-04T17:31:38.588" v="23" actId="729"/>
        <pc:sldMkLst>
          <pc:docMk/>
          <pc:sldMk cId="3657392215" sldId="311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871494615" sldId="312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364620544" sldId="313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295876070" sldId="314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472164616" sldId="315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738720083" sldId="316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2394213724" sldId="317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374331697" sldId="318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4208279127" sldId="319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219025851" sldId="320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442083142" sldId="32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081646517" sldId="35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904245977" sldId="36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4190972" sldId="36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545323088" sldId="362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839446629" sldId="363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12438236" sldId="367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740547216" sldId="368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786418276" sldId="36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923582520" sldId="37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512965233" sldId="372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4055865170" sldId="376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604851289" sldId="377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464843951" sldId="378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145788362" sldId="37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131264684" sldId="38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018900344" sldId="38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971566858" sldId="382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295669008" sldId="383"/>
        </pc:sldMkLst>
      </pc:sldChg>
      <pc:sldChg chg="addSp delSp modSp new mod">
        <pc:chgData name="Minnu Helen Joseph" userId="b2a8d9cb-58d2-4d7e-9d80-554b236caf40" providerId="ADAL" clId="{785F3DF5-E0C7-466A-8F45-F2B3438D8003}" dt="2023-06-04T17:33:04.083" v="34" actId="14100"/>
        <pc:sldMkLst>
          <pc:docMk/>
          <pc:sldMk cId="4134018720" sldId="383"/>
        </pc:sldMkLst>
        <pc:spChg chg="del mod">
          <ac:chgData name="Minnu Helen Joseph" userId="b2a8d9cb-58d2-4d7e-9d80-554b236caf40" providerId="ADAL" clId="{785F3DF5-E0C7-466A-8F45-F2B3438D8003}" dt="2023-06-04T17:32:57.570" v="32" actId="478"/>
          <ac:spMkLst>
            <pc:docMk/>
            <pc:sldMk cId="4134018720" sldId="383"/>
            <ac:spMk id="2" creationId="{3DF40A5E-CDC1-93A8-5147-913E289E8E5E}"/>
          </ac:spMkLst>
        </pc:spChg>
        <pc:spChg chg="del mod">
          <ac:chgData name="Minnu Helen Joseph" userId="b2a8d9cb-58d2-4d7e-9d80-554b236caf40" providerId="ADAL" clId="{785F3DF5-E0C7-466A-8F45-F2B3438D8003}" dt="2023-06-04T17:32:50.218" v="29" actId="478"/>
          <ac:spMkLst>
            <pc:docMk/>
            <pc:sldMk cId="4134018720" sldId="383"/>
            <ac:spMk id="3" creationId="{2FC5B76B-DD7F-E586-7200-53200CD532B5}"/>
          </ac:spMkLst>
        </pc:spChg>
        <pc:spChg chg="add mod">
          <ac:chgData name="Minnu Helen Joseph" userId="b2a8d9cb-58d2-4d7e-9d80-554b236caf40" providerId="ADAL" clId="{785F3DF5-E0C7-466A-8F45-F2B3438D8003}" dt="2023-06-04T17:33:04.083" v="34" actId="14100"/>
          <ac:spMkLst>
            <pc:docMk/>
            <pc:sldMk cId="4134018720" sldId="383"/>
            <ac:spMk id="5" creationId="{CD805445-E4B3-576B-A3B0-1B73AD48222A}"/>
          </ac:spMkLst>
        </pc:spChg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738402556" sldId="384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300196843" sldId="385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073468470" sldId="386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41046998" sldId="387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781956640" sldId="388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69338053" sldId="389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866971697" sldId="390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389120331" sldId="391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73319502" sldId="392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934516031" sldId="393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069803557" sldId="394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09393409" sldId="395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76632624" sldId="396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604522919" sldId="397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233008633" sldId="398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913145931" sldId="399"/>
        </pc:sldMkLst>
      </pc:sldChg>
    </pc:docChg>
  </pc:docChgLst>
  <pc:docChgLst>
    <pc:chgData name="Minnu Helen Joseph" userId="b2a8d9cb-58d2-4d7e-9d80-554b236caf40" providerId="ADAL" clId="{83D2FD14-0628-4483-986D-5C7A8F9DE14C}"/>
    <pc:docChg chg="undo redo custSel addSld delSld modSld modSection">
      <pc:chgData name="Minnu Helen Joseph" userId="b2a8d9cb-58d2-4d7e-9d80-554b236caf40" providerId="ADAL" clId="{83D2FD14-0628-4483-986D-5C7A8F9DE14C}" dt="2023-06-04T18:03:40.836" v="117" actId="20577"/>
      <pc:docMkLst>
        <pc:docMk/>
      </pc:docMkLst>
      <pc:sldChg chg="modSp mod">
        <pc:chgData name="Minnu Helen Joseph" userId="b2a8d9cb-58d2-4d7e-9d80-554b236caf40" providerId="ADAL" clId="{83D2FD14-0628-4483-986D-5C7A8F9DE14C}" dt="2023-06-04T17:55:04.998" v="33" actId="20577"/>
        <pc:sldMkLst>
          <pc:docMk/>
          <pc:sldMk cId="3036573791" sldId="273"/>
        </pc:sldMkLst>
        <pc:spChg chg="mod">
          <ac:chgData name="Minnu Helen Joseph" userId="b2a8d9cb-58d2-4d7e-9d80-554b236caf40" providerId="ADAL" clId="{83D2FD14-0628-4483-986D-5C7A8F9DE14C}" dt="2023-06-04T17:55:04.998" v="33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83D2FD14-0628-4483-986D-5C7A8F9DE14C}" dt="2023-06-04T17:55:58.192" v="39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83D2FD14-0628-4483-986D-5C7A8F9DE14C}" dt="2023-06-04T17:55:45.219" v="36" actId="1076"/>
          <ac:spMkLst>
            <pc:docMk/>
            <pc:sldMk cId="1537800860" sldId="295"/>
            <ac:spMk id="4" creationId="{8030856A-6B10-E63A-FF9D-FCC3E858E38B}"/>
          </ac:spMkLst>
        </pc:spChg>
        <pc:spChg chg="mod">
          <ac:chgData name="Minnu Helen Joseph" userId="b2a8d9cb-58d2-4d7e-9d80-554b236caf40" providerId="ADAL" clId="{83D2FD14-0628-4483-986D-5C7A8F9DE14C}" dt="2023-06-04T17:55:58.192" v="39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324074945" sldId="296"/>
        </pc:sldMkLst>
      </pc:sldChg>
      <pc:sldChg chg="modSp mod">
        <pc:chgData name="Minnu Helen Joseph" userId="b2a8d9cb-58d2-4d7e-9d80-554b236caf40" providerId="ADAL" clId="{83D2FD14-0628-4483-986D-5C7A8F9DE14C}" dt="2023-06-04T18:03:40.836" v="117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83D2FD14-0628-4483-986D-5C7A8F9DE14C}" dt="2023-06-04T18:03:29.584" v="95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83D2FD14-0628-4483-986D-5C7A8F9DE14C}" dt="2023-06-04T18:03:40.836" v="117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Minnu Helen Joseph" userId="b2a8d9cb-58d2-4d7e-9d80-554b236caf40" providerId="ADAL" clId="{83D2FD14-0628-4483-986D-5C7A8F9DE14C}" dt="2023-06-04T17:49:39.538" v="30" actId="313"/>
        <pc:sldMkLst>
          <pc:docMk/>
          <pc:sldMk cId="300761540" sldId="302"/>
        </pc:sldMkLst>
        <pc:spChg chg="mod">
          <ac:chgData name="Minnu Helen Joseph" userId="b2a8d9cb-58d2-4d7e-9d80-554b236caf40" providerId="ADAL" clId="{83D2FD14-0628-4483-986D-5C7A8F9DE14C}" dt="2023-06-04T17:49:39.538" v="30" actId="313"/>
          <ac:spMkLst>
            <pc:docMk/>
            <pc:sldMk cId="300761540" sldId="302"/>
            <ac:spMk id="11" creationId="{7E8285C3-AD06-C6EE-DA1E-01E4AE099285}"/>
          </ac:spMkLst>
        </pc:spChg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3657392215" sldId="31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469740151" sldId="35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19005420" sldId="351"/>
        </pc:sldMkLst>
      </pc:sldChg>
      <pc:sldChg chg="del">
        <pc:chgData name="Minnu Helen Joseph" userId="b2a8d9cb-58d2-4d7e-9d80-554b236caf40" providerId="ADAL" clId="{83D2FD14-0628-4483-986D-5C7A8F9DE14C}" dt="2023-06-04T17:58:54.733" v="43" actId="47"/>
        <pc:sldMkLst>
          <pc:docMk/>
          <pc:sldMk cId="2081646517" sldId="359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1904245977" sldId="360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24190972" sldId="361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545323088" sldId="362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839446629" sldId="363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112438236" sldId="367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1740547216" sldId="368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786418276" sldId="369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923582520" sldId="37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322029185" sldId="371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2512965233" sldId="37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03847093" sldId="37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460702979" sldId="374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4055865170" sldId="376"/>
        </pc:sldMkLst>
      </pc:sldChg>
      <pc:sldChg chg="del">
        <pc:chgData name="Minnu Helen Joseph" userId="b2a8d9cb-58d2-4d7e-9d80-554b236caf40" providerId="ADAL" clId="{83D2FD14-0628-4483-986D-5C7A8F9DE14C}" dt="2023-06-04T17:58:54.061" v="42" actId="47"/>
        <pc:sldMkLst>
          <pc:docMk/>
          <pc:sldMk cId="3604851289" sldId="377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464843951" sldId="378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145788362" sldId="379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131264684" sldId="380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018900344" sldId="381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1971566858" sldId="382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4134018720" sldId="383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2862035690" sldId="384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3626399924" sldId="384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1748017553" sldId="385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3815957013" sldId="38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794419274" sldId="386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52105101" sldId="38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942917411" sldId="39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30729813" sldId="39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566083097" sldId="39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509930694" sldId="39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81350639" sldId="394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027252100" sldId="39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162835721" sldId="39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976338107" sldId="39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285050062" sldId="40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261703824" sldId="40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059368899" sldId="40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668891155" sldId="40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0907533" sldId="404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587586392" sldId="40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76024443" sldId="406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13181342" sldId="40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82409733" sldId="40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50084000" sldId="40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69614533" sldId="41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916644334" sldId="41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33124472" sldId="41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952921676" sldId="41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72534945" sldId="414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3090154226" sldId="415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3306701985" sldId="41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019447221" sldId="416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165607969" sldId="417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2545636346" sldId="41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992835951" sldId="41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50590030" sldId="41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592403597" sldId="420"/>
        </pc:sldMkLst>
      </pc:sldChg>
      <pc:sldChg chg="new del">
        <pc:chgData name="Minnu Helen Joseph" userId="b2a8d9cb-58d2-4d7e-9d80-554b236caf40" providerId="ADAL" clId="{83D2FD14-0628-4483-986D-5C7A8F9DE14C}" dt="2023-06-04T18:01:26.101" v="59" actId="47"/>
        <pc:sldMkLst>
          <pc:docMk/>
          <pc:sldMk cId="2160473084" sldId="421"/>
        </pc:sldMkLst>
      </pc:sldChg>
      <pc:sldChg chg="modSp add mod">
        <pc:chgData name="Minnu Helen Joseph" userId="b2a8d9cb-58d2-4d7e-9d80-554b236caf40" providerId="ADAL" clId="{83D2FD14-0628-4483-986D-5C7A8F9DE14C}" dt="2023-06-04T18:02:00.866" v="63"/>
        <pc:sldMkLst>
          <pc:docMk/>
          <pc:sldMk cId="3702188827" sldId="422"/>
        </pc:sldMkLst>
        <pc:spChg chg="mod">
          <ac:chgData name="Minnu Helen Joseph" userId="b2a8d9cb-58d2-4d7e-9d80-554b236caf40" providerId="ADAL" clId="{83D2FD14-0628-4483-986D-5C7A8F9DE14C}" dt="2023-06-04T18:01:48.493" v="62"/>
          <ac:spMkLst>
            <pc:docMk/>
            <pc:sldMk cId="3702188827" sldId="422"/>
            <ac:spMk id="4" creationId="{8030856A-6B10-E63A-FF9D-FCC3E858E38B}"/>
          </ac:spMkLst>
        </pc:spChg>
        <pc:spChg chg="mod">
          <ac:chgData name="Minnu Helen Joseph" userId="b2a8d9cb-58d2-4d7e-9d80-554b236caf40" providerId="ADAL" clId="{83D2FD14-0628-4483-986D-5C7A8F9DE14C}" dt="2023-06-04T18:02:00.866" v="63"/>
          <ac:spMkLst>
            <pc:docMk/>
            <pc:sldMk cId="3702188827" sldId="422"/>
            <ac:spMk id="5" creationId="{7804106F-FA64-286A-04FC-353B30B818C8}"/>
          </ac:spMkLst>
        </pc:spChg>
      </pc:sldChg>
      <pc:sldChg chg="modSp new mod">
        <pc:chgData name="Minnu Helen Joseph" userId="b2a8d9cb-58d2-4d7e-9d80-554b236caf40" providerId="ADAL" clId="{83D2FD14-0628-4483-986D-5C7A8F9DE14C}" dt="2023-06-04T18:03:02.250" v="70" actId="1076"/>
        <pc:sldMkLst>
          <pc:docMk/>
          <pc:sldMk cId="1349795516" sldId="423"/>
        </pc:sldMkLst>
        <pc:spChg chg="mod">
          <ac:chgData name="Minnu Helen Joseph" userId="b2a8d9cb-58d2-4d7e-9d80-554b236caf40" providerId="ADAL" clId="{83D2FD14-0628-4483-986D-5C7A8F9DE14C}" dt="2023-06-04T18:03:02.250" v="70" actId="1076"/>
          <ac:spMkLst>
            <pc:docMk/>
            <pc:sldMk cId="1349795516" sldId="423"/>
            <ac:spMk id="2" creationId="{FD5078AB-EB31-15DF-1FCD-67F0325E6F1A}"/>
          </ac:spMkLst>
        </pc:spChg>
        <pc:spChg chg="mod">
          <ac:chgData name="Minnu Helen Joseph" userId="b2a8d9cb-58d2-4d7e-9d80-554b236caf40" providerId="ADAL" clId="{83D2FD14-0628-4483-986D-5C7A8F9DE14C}" dt="2023-06-04T18:02:34.286" v="65"/>
          <ac:spMkLst>
            <pc:docMk/>
            <pc:sldMk cId="1349795516" sldId="423"/>
            <ac:spMk id="3" creationId="{87F39BF2-5A00-440B-D22F-14BBB2024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ank_Anscomb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Visualization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CT127-3-2&amp; Programming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Anscombe's quartet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33EA25-FBB4-43BD-BF60-7A585106B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83" y="2278739"/>
            <a:ext cx="2089932" cy="2884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43EDD-0230-4226-B875-DE69D28F23BE}"/>
              </a:ext>
            </a:extLst>
          </p:cNvPr>
          <p:cNvSpPr/>
          <p:nvPr/>
        </p:nvSpPr>
        <p:spPr>
          <a:xfrm>
            <a:off x="8605285" y="5173217"/>
            <a:ext cx="1871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000000"/>
                </a:solidFill>
                <a:latin typeface="Linux Libertine"/>
              </a:rPr>
              <a:t>Frank Anscombe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11F1D-D458-45A9-A751-90939E23005D}"/>
              </a:ext>
            </a:extLst>
          </p:cNvPr>
          <p:cNvSpPr/>
          <p:nvPr/>
        </p:nvSpPr>
        <p:spPr>
          <a:xfrm>
            <a:off x="7356032" y="6306364"/>
            <a:ext cx="33917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hlinkClick r:id="rId3"/>
              </a:rPr>
              <a:t>https://en.wikipedia.org/wiki/Frank_Anscombe</a:t>
            </a:r>
            <a:endParaRPr lang="en-MY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F00ACD-E3E1-4116-85D2-CCB44D65C621}"/>
              </a:ext>
            </a:extLst>
          </p:cNvPr>
          <p:cNvSpPr/>
          <p:nvPr/>
        </p:nvSpPr>
        <p:spPr>
          <a:xfrm>
            <a:off x="1633301" y="2253707"/>
            <a:ext cx="6498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Frank Anscombe constructed four datasets. Each dataset consists of eleven (</a:t>
            </a:r>
            <a:r>
              <a:rPr lang="en-US" sz="2000" dirty="0" err="1"/>
              <a:t>x,y</a:t>
            </a:r>
            <a:r>
              <a:rPr lang="en-US" sz="2000" dirty="0"/>
              <a:t>) points. These data sets have nearly identical simple descriptive statistics.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Anscombe's quartet demonstrates both the importance of graphing data before analyzing it and the effect of outliers and other influential observations on statistical properties.</a:t>
            </a:r>
          </a:p>
        </p:txBody>
      </p:sp>
    </p:spTree>
    <p:extLst>
      <p:ext uri="{BB962C8B-B14F-4D97-AF65-F5344CB8AC3E}">
        <p14:creationId xmlns:p14="http://schemas.microsoft.com/office/powerpoint/2010/main" val="97633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Anscombe's quartet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11F1D-D458-45A9-A751-90939E23005D}"/>
              </a:ext>
            </a:extLst>
          </p:cNvPr>
          <p:cNvSpPr/>
          <p:nvPr/>
        </p:nvSpPr>
        <p:spPr>
          <a:xfrm>
            <a:off x="7340009" y="6312928"/>
            <a:ext cx="34343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050" dirty="0">
                <a:hlinkClick r:id="rId2"/>
              </a:rPr>
              <a:t>https://en.wikipedia.org/wiki/Anscombe%27s_quartet</a:t>
            </a:r>
            <a:endParaRPr lang="en-MY" sz="105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76C44E-A587-4D6E-A9B6-9996B7145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5"/>
          <a:stretch/>
        </p:blipFill>
        <p:spPr>
          <a:xfrm>
            <a:off x="4541822" y="4404092"/>
            <a:ext cx="6126178" cy="1908837"/>
          </a:xfrm>
          <a:prstGeom prst="rect">
            <a:avLst/>
          </a:prstGeom>
        </p:spPr>
      </p:pic>
      <p:pic>
        <p:nvPicPr>
          <p:cNvPr id="16" name="Picture 1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6CEEF2CE-2999-4AAD-A42A-1BFA6E5E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93" y="1192838"/>
            <a:ext cx="3276652" cy="350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5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Anscombe's quartet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11F1D-D458-45A9-A751-90939E23005D}"/>
              </a:ext>
            </a:extLst>
          </p:cNvPr>
          <p:cNvSpPr/>
          <p:nvPr/>
        </p:nvSpPr>
        <p:spPr>
          <a:xfrm>
            <a:off x="7340009" y="6312928"/>
            <a:ext cx="34343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050" dirty="0">
                <a:hlinkClick r:id="rId2"/>
              </a:rPr>
              <a:t>https://en.wikipedia.org/wiki/Anscombe%27s_quartet</a:t>
            </a:r>
            <a:endParaRPr lang="en-MY" sz="1050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9F11BA0-35C1-4F76-A019-823AF6031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3922" r="2540" b="3117"/>
          <a:stretch/>
        </p:blipFill>
        <p:spPr>
          <a:xfrm>
            <a:off x="5436780" y="1509823"/>
            <a:ext cx="5231220" cy="3678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74641E-C391-4D14-AFCE-E39C72C68789}"/>
              </a:ext>
            </a:extLst>
          </p:cNvPr>
          <p:cNvSpPr/>
          <p:nvPr/>
        </p:nvSpPr>
        <p:spPr>
          <a:xfrm>
            <a:off x="2081520" y="5446843"/>
            <a:ext cx="8488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Clearly shows that one outlier is enough to produce a high correlation coefficient, even though the relationship between the two variables is not linear.</a:t>
            </a:r>
            <a:endParaRPr lang="en-MY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0FC72-F31F-4CF1-8F1B-B7C5D2D9C8F5}"/>
              </a:ext>
            </a:extLst>
          </p:cNvPr>
          <p:cNvSpPr/>
          <p:nvPr/>
        </p:nvSpPr>
        <p:spPr>
          <a:xfrm>
            <a:off x="5861000" y="1509823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A8A8-53DE-4259-A0EF-C5EA44A8A9AA}"/>
              </a:ext>
            </a:extLst>
          </p:cNvPr>
          <p:cNvSpPr/>
          <p:nvPr/>
        </p:nvSpPr>
        <p:spPr>
          <a:xfrm>
            <a:off x="8581925" y="1441971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1572A-3EEF-4F9D-A57E-C7EA21BF1DDA}"/>
              </a:ext>
            </a:extLst>
          </p:cNvPr>
          <p:cNvSpPr/>
          <p:nvPr/>
        </p:nvSpPr>
        <p:spPr>
          <a:xfrm>
            <a:off x="5861000" y="3438644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E791D-33A7-4603-9D01-08719A3E6422}"/>
              </a:ext>
            </a:extLst>
          </p:cNvPr>
          <p:cNvSpPr/>
          <p:nvPr/>
        </p:nvSpPr>
        <p:spPr>
          <a:xfrm>
            <a:off x="8581925" y="3438644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B5C5B-92EE-4885-B550-EFAAABCDE6AF}"/>
              </a:ext>
            </a:extLst>
          </p:cNvPr>
          <p:cNvSpPr/>
          <p:nvPr/>
        </p:nvSpPr>
        <p:spPr>
          <a:xfrm>
            <a:off x="1622154" y="125446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D1F69-D190-4572-875E-5ACC1D195A4A}"/>
              </a:ext>
            </a:extLst>
          </p:cNvPr>
          <p:cNvSpPr/>
          <p:nvPr/>
        </p:nvSpPr>
        <p:spPr>
          <a:xfrm>
            <a:off x="1967751" y="1341036"/>
            <a:ext cx="3269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Two variables correlated and following the assumption of normality.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C27A7-C113-449E-9182-8F82D0FB267B}"/>
              </a:ext>
            </a:extLst>
          </p:cNvPr>
          <p:cNvSpPr/>
          <p:nvPr/>
        </p:nvSpPr>
        <p:spPr>
          <a:xfrm>
            <a:off x="1622154" y="2622878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DF46F4-DDD5-482A-A0BF-16ABF9533A23}"/>
              </a:ext>
            </a:extLst>
          </p:cNvPr>
          <p:cNvSpPr/>
          <p:nvPr/>
        </p:nvSpPr>
        <p:spPr>
          <a:xfrm>
            <a:off x="2009775" y="2712883"/>
            <a:ext cx="3427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It is not distributed normally + There is non-linear relationship.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D3A4D9-D25E-4371-9C4D-FB794CA8109A}"/>
              </a:ext>
            </a:extLst>
          </p:cNvPr>
          <p:cNvSpPr/>
          <p:nvPr/>
        </p:nvSpPr>
        <p:spPr>
          <a:xfrm>
            <a:off x="1622154" y="3792587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3AB2FC-E14E-4634-A52E-BD30BE67D8D5}"/>
              </a:ext>
            </a:extLst>
          </p:cNvPr>
          <p:cNvSpPr/>
          <p:nvPr/>
        </p:nvSpPr>
        <p:spPr>
          <a:xfrm>
            <a:off x="2020408" y="3734515"/>
            <a:ext cx="3255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perfect linear relationship, except for one outlier which lower the correlation coefficient from 1 to 0.816.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4325A7-A69E-4430-B7F3-7C59DDEACFAA}"/>
              </a:ext>
            </a:extLst>
          </p:cNvPr>
          <p:cNvSpPr/>
          <p:nvPr/>
        </p:nvSpPr>
        <p:spPr>
          <a:xfrm>
            <a:off x="1622154" y="5384476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6170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Line and Path plots</a:t>
            </a:r>
          </a:p>
        </p:txBody>
      </p:sp>
    </p:spTree>
    <p:extLst>
      <p:ext uri="{BB962C8B-B14F-4D97-AF65-F5344CB8AC3E}">
        <p14:creationId xmlns:p14="http://schemas.microsoft.com/office/powerpoint/2010/main" val="216283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Line and Path plots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EDEDF5-6D32-4B54-AF9F-493B29B525A5}"/>
              </a:ext>
            </a:extLst>
          </p:cNvPr>
          <p:cNvSpPr/>
          <p:nvPr/>
        </p:nvSpPr>
        <p:spPr>
          <a:xfrm>
            <a:off x="1619694" y="1723682"/>
            <a:ext cx="8782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 and path plots are typically used for time series data.</a:t>
            </a:r>
            <a:endParaRPr lang="en-MY" sz="2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71098-EAF8-4989-91DE-8B56AF0803E1}"/>
              </a:ext>
            </a:extLst>
          </p:cNvPr>
          <p:cNvSpPr/>
          <p:nvPr/>
        </p:nvSpPr>
        <p:spPr>
          <a:xfrm>
            <a:off x="1569494" y="2367158"/>
            <a:ext cx="8981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Line plots join the points from left to right</a:t>
            </a:r>
            <a:r>
              <a:rPr lang="en-US" sz="2400" dirty="0"/>
              <a:t>, while </a:t>
            </a:r>
            <a:r>
              <a:rPr lang="en-US" sz="2400" dirty="0">
                <a:solidFill>
                  <a:srgbClr val="00B050"/>
                </a:solidFill>
              </a:rPr>
              <a:t>path plots join them in the order that they </a:t>
            </a:r>
            <a:r>
              <a:rPr lang="en-MY" sz="2400" dirty="0">
                <a:solidFill>
                  <a:srgbClr val="00B050"/>
                </a:solidFill>
              </a:rPr>
              <a:t>appear in the dataset</a:t>
            </a:r>
            <a:r>
              <a:rPr lang="en-MY" sz="24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14792D-23D6-4E7F-924B-C29D072F301C}"/>
              </a:ext>
            </a:extLst>
          </p:cNvPr>
          <p:cNvSpPr/>
          <p:nvPr/>
        </p:nvSpPr>
        <p:spPr>
          <a:xfrm>
            <a:off x="1569494" y="3379452"/>
            <a:ext cx="8981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 plots usually have time on the x-axis, showing how a single variable has changed over time. Path plots show how two variables have simultaneously changed over time, with time encoded in the way that </a:t>
            </a:r>
            <a:r>
              <a:rPr lang="en-MY" sz="2400" dirty="0">
                <a:latin typeface="+mj-lt"/>
              </a:rPr>
              <a:t>observations are connected.</a:t>
            </a:r>
          </a:p>
        </p:txBody>
      </p:sp>
    </p:spTree>
    <p:extLst>
      <p:ext uri="{BB962C8B-B14F-4D97-AF65-F5344CB8AC3E}">
        <p14:creationId xmlns:p14="http://schemas.microsoft.com/office/powerpoint/2010/main" val="146974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Line and Path plots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F5ACF-4EEA-4C19-9642-BFE7F8D0446A}"/>
              </a:ext>
            </a:extLst>
          </p:cNvPr>
          <p:cNvSpPr/>
          <p:nvPr/>
        </p:nvSpPr>
        <p:spPr>
          <a:xfrm>
            <a:off x="2340050" y="2954701"/>
            <a:ext cx="65310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(economics,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(x=date, y=pop)) +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D59BA7-8207-4FBA-80E5-644156E0A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78" y="3429000"/>
            <a:ext cx="4976037" cy="3104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38F60-7C0E-49DB-AD80-0A684AC99539}"/>
              </a:ext>
            </a:extLst>
          </p:cNvPr>
          <p:cNvSpPr/>
          <p:nvPr/>
        </p:nvSpPr>
        <p:spPr>
          <a:xfrm>
            <a:off x="1662260" y="1385041"/>
            <a:ext cx="88143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+mj-lt"/>
                <a:cs typeface="Times New Roman" panose="02020603050405020304" pitchFamily="18" charset="0"/>
              </a:rPr>
              <a:t>geom_line</a:t>
            </a:r>
            <a:r>
              <a:rPr lang="en-US" sz="2400" b="1" dirty="0">
                <a:cs typeface="Times New Roman" panose="02020603050405020304" pitchFamily="18" charset="0"/>
              </a:rPr>
              <a:t> ()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function in the </a:t>
            </a:r>
            <a:r>
              <a:rPr lang="en-MY" sz="2400" i="1" dirty="0">
                <a:latin typeface="+mj-lt"/>
                <a:cs typeface="Times New Roman" panose="02020603050405020304" pitchFamily="18" charset="0"/>
              </a:rPr>
              <a:t>ggplot2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package is used to plot line graphs.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+mj-lt"/>
                <a:cs typeface="Times New Roman" panose="02020603050405020304" pitchFamily="18" charset="0"/>
              </a:rPr>
              <a:t>geom_line</a:t>
            </a:r>
            <a:r>
              <a:rPr lang="en-US" sz="2400" b="1" dirty="0">
                <a:cs typeface="Times New Roman" panose="02020603050405020304" pitchFamily="18" charset="0"/>
              </a:rPr>
              <a:t> ()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function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connects the observations in order of the variable on the x axis.</a:t>
            </a:r>
            <a:endParaRPr lang="en-MY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6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Line and Path plots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F5ACF-4EEA-4C19-9642-BFE7F8D0446A}"/>
              </a:ext>
            </a:extLst>
          </p:cNvPr>
          <p:cNvSpPr/>
          <p:nvPr/>
        </p:nvSpPr>
        <p:spPr>
          <a:xfrm>
            <a:off x="1662260" y="2031669"/>
            <a:ext cx="881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(economics,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/>
              <a:t>unemploy</a:t>
            </a:r>
            <a:r>
              <a:rPr lang="en-US" sz="2000" dirty="0"/>
              <a:t> / pop, </a:t>
            </a:r>
            <a:r>
              <a:rPr lang="en-US" sz="2000" dirty="0" err="1"/>
              <a:t>uempmed</a:t>
            </a:r>
            <a:r>
              <a:rPr lang="en-US" sz="2000" dirty="0"/>
              <a:t>, </a:t>
            </a:r>
            <a:r>
              <a:rPr lang="en-US" sz="2000" dirty="0" err="1"/>
              <a:t>colour</a:t>
            </a:r>
            <a:r>
              <a:rPr lang="en-US" sz="2000" dirty="0"/>
              <a:t> = date)) +</a:t>
            </a:r>
          </a:p>
          <a:p>
            <a:r>
              <a:rPr lang="en-US" sz="2000" b="1" dirty="0"/>
              <a:t>  </a:t>
            </a:r>
            <a:r>
              <a:rPr lang="en-US" sz="2000" b="1" dirty="0" err="1"/>
              <a:t>geom_path</a:t>
            </a:r>
            <a:r>
              <a:rPr lang="en-US" sz="2000" b="1" dirty="0"/>
              <a:t>()</a:t>
            </a:r>
            <a:endParaRPr lang="en-MY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38F60-7C0E-49DB-AD80-0A684AC99539}"/>
              </a:ext>
            </a:extLst>
          </p:cNvPr>
          <p:cNvSpPr/>
          <p:nvPr/>
        </p:nvSpPr>
        <p:spPr>
          <a:xfrm>
            <a:off x="1662260" y="1385042"/>
            <a:ext cx="8814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/>
              <a:t>geom_path</a:t>
            </a:r>
            <a:r>
              <a:rPr lang="en-US" sz="2400" b="1" dirty="0"/>
              <a:t>()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connects observations in original order.</a:t>
            </a:r>
            <a:endParaRPr lang="en-MY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6CE66F-7681-49D6-9DD2-DCDC1A717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63" y="2528041"/>
            <a:ext cx="4560672" cy="39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8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5"/>
            <a:ext cx="7901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Plotting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0070C0"/>
                </a:solidFill>
              </a:rPr>
              <a:t>Categorical Variable </a:t>
            </a:r>
            <a:r>
              <a:rPr lang="en-US" sz="4400" b="1" dirty="0"/>
              <a:t>using </a:t>
            </a:r>
            <a:r>
              <a:rPr lang="en-US" sz="4400" b="1" dirty="0">
                <a:solidFill>
                  <a:srgbClr val="0070C0"/>
                </a:solidFill>
              </a:rPr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366889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Bar chart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379530-9E75-461D-89B2-21FF40E69B4F}"/>
              </a:ext>
            </a:extLst>
          </p:cNvPr>
          <p:cNvSpPr/>
          <p:nvPr/>
        </p:nvSpPr>
        <p:spPr>
          <a:xfrm>
            <a:off x="1773865" y="1404945"/>
            <a:ext cx="8644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/>
              <a:t>A bar chart shows categorical variable’s data in bars with heights proportional to that variable's values.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AF7C33-0916-41E2-BD41-CF7F0EF6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34" y="3940494"/>
            <a:ext cx="4423958" cy="2625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D4927-F406-4102-8AD9-953426A3AAC7}"/>
              </a:ext>
            </a:extLst>
          </p:cNvPr>
          <p:cNvSpPr/>
          <p:nvPr/>
        </p:nvSpPr>
        <p:spPr>
          <a:xfrm>
            <a:off x="2184233" y="3544989"/>
            <a:ext cx="7903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(diamonds,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 = cut)) +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9781C-A805-436B-B46F-F46CE2E1C5C0}"/>
              </a:ext>
            </a:extLst>
          </p:cNvPr>
          <p:cNvSpPr/>
          <p:nvPr/>
        </p:nvSpPr>
        <p:spPr>
          <a:xfrm>
            <a:off x="1688823" y="2131854"/>
            <a:ext cx="88143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200" b="1" dirty="0" err="1">
                <a:latin typeface="+mj-lt"/>
                <a:cs typeface="Times New Roman" panose="02020603050405020304" pitchFamily="18" charset="0"/>
              </a:rPr>
              <a:t>ggplot</a:t>
            </a:r>
            <a:r>
              <a:rPr lang="en-US" sz="2200" b="1" dirty="0">
                <a:cs typeface="Times New Roman" panose="02020603050405020304" pitchFamily="18" charset="0"/>
              </a:rPr>
              <a:t> ()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with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geom_bar</a:t>
            </a:r>
            <a:r>
              <a:rPr lang="en-US" sz="2200" b="1" dirty="0">
                <a:cs typeface="Times New Roman" panose="02020603050405020304" pitchFamily="18" charset="0"/>
              </a:rPr>
              <a:t> ()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functions in the </a:t>
            </a:r>
            <a:r>
              <a:rPr lang="en-MY" sz="2200" i="1" dirty="0">
                <a:latin typeface="+mj-lt"/>
                <a:cs typeface="Times New Roman" panose="02020603050405020304" pitchFamily="18" charset="0"/>
              </a:rPr>
              <a:t>ggplot2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 package are used to plot bar charts.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ED11E0-5980-49B1-BF03-76821E418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823" y="2812973"/>
            <a:ext cx="8894135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b="1" dirty="0" err="1">
                <a:solidFill>
                  <a:srgbClr val="000000"/>
                </a:solidFill>
                <a:latin typeface="+mj-lt"/>
              </a:rPr>
              <a:t>geom_bar</a:t>
            </a:r>
            <a:r>
              <a:rPr lang="en-US" altLang="en-US" sz="2200" b="1" dirty="0">
                <a:solidFill>
                  <a:srgbClr val="000000"/>
                </a:solidFill>
                <a:latin typeface="+mj-lt"/>
              </a:rPr>
              <a:t>()</a:t>
            </a:r>
            <a:r>
              <a:rPr lang="en-US" altLang="en-US" sz="2200" dirty="0">
                <a:solidFill>
                  <a:srgbClr val="000000"/>
                </a:solidFill>
                <a:latin typeface="+mj-lt"/>
              </a:rPr>
              <a:t> makes the height of the bar proportional to the number of cases in each group</a:t>
            </a:r>
            <a:endParaRPr lang="en-US" alt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310809" y="3201805"/>
            <a:ext cx="83571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Plotting </a:t>
            </a:r>
            <a:r>
              <a:rPr lang="en-US" sz="4400" b="1" dirty="0">
                <a:solidFill>
                  <a:srgbClr val="0070C0"/>
                </a:solidFill>
              </a:rPr>
              <a:t>a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0070C0"/>
                </a:solidFill>
              </a:rPr>
              <a:t>Continuous Variable </a:t>
            </a:r>
            <a:r>
              <a:rPr lang="en-US" sz="4400" b="1" dirty="0"/>
              <a:t>using </a:t>
            </a:r>
            <a:r>
              <a:rPr lang="en-US" sz="4400" b="1" dirty="0">
                <a:solidFill>
                  <a:srgbClr val="0070C0"/>
                </a:solidFill>
              </a:rPr>
              <a:t>Histogram/Frequency Polygon/Boxplot</a:t>
            </a:r>
          </a:p>
        </p:txBody>
      </p:sp>
    </p:spTree>
    <p:extLst>
      <p:ext uri="{BB962C8B-B14F-4D97-AF65-F5344CB8AC3E}">
        <p14:creationId xmlns:p14="http://schemas.microsoft.com/office/powerpoint/2010/main" val="58758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362075"/>
          </a:xfrm>
        </p:spPr>
        <p:txBody>
          <a:bodyPr/>
          <a:lstStyle/>
          <a:p>
            <a:r>
              <a:rPr lang="en-MY" dirty="0"/>
              <a:t>Topic Learning Outcomes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462573"/>
            <a:ext cx="10363200" cy="1500187"/>
          </a:xfrm>
        </p:spPr>
        <p:txBody>
          <a:bodyPr/>
          <a:lstStyle/>
          <a:p>
            <a:pPr algn="just" eaLnBrk="1" hangingPunct="1">
              <a:spcBef>
                <a:spcPct val="20000"/>
              </a:spcBef>
            </a:pPr>
            <a:r>
              <a:rPr lang="en-US" sz="2800" dirty="0"/>
              <a:t>At the end of this topic, you should be able to:</a:t>
            </a:r>
          </a:p>
          <a:p>
            <a:pPr algn="just" eaLnBrk="1" hangingPunct="1">
              <a:spcBef>
                <a:spcPct val="20000"/>
              </a:spcBef>
            </a:pPr>
            <a:endParaRPr lang="en-US" sz="2800" dirty="0"/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en-US" sz="2800" dirty="0"/>
              <a:t>Understand how to use ggplot2 package for data visualization.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Histogram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0D0C97-FBE7-4B5D-98C3-25052F1E4304}"/>
              </a:ext>
            </a:extLst>
          </p:cNvPr>
          <p:cNvSpPr/>
          <p:nvPr/>
        </p:nvSpPr>
        <p:spPr>
          <a:xfrm>
            <a:off x="1672855" y="1712425"/>
            <a:ext cx="86336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Histogram shows the distribution of values for a variable.</a:t>
            </a:r>
            <a:endParaRPr lang="en-MY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B3792-4A80-4E78-84F3-517AD1854FC7}"/>
              </a:ext>
            </a:extLst>
          </p:cNvPr>
          <p:cNvSpPr/>
          <p:nvPr/>
        </p:nvSpPr>
        <p:spPr>
          <a:xfrm>
            <a:off x="1672855" y="2274839"/>
            <a:ext cx="8825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Histograms break the data into buckets and the heights of the bars represent the number of observations that fall into each bucket.</a:t>
            </a:r>
            <a:endParaRPr lang="en-MY" sz="240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0703F3-3205-4ADA-B78A-A59E0768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r="10935" b="3495"/>
          <a:stretch/>
        </p:blipFill>
        <p:spPr>
          <a:xfrm>
            <a:off x="4123930" y="3429000"/>
            <a:ext cx="3731489" cy="30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Histogram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8298-9505-47D8-84A8-608883F05056}"/>
              </a:ext>
            </a:extLst>
          </p:cNvPr>
          <p:cNvSpPr/>
          <p:nvPr/>
        </p:nvSpPr>
        <p:spPr>
          <a:xfrm>
            <a:off x="2050293" y="2273570"/>
            <a:ext cx="7761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(diamonds,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(x=carat)) + </a:t>
            </a: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E7183E8-099B-4E05-9E60-81A3F326D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59" y="3068470"/>
            <a:ext cx="4274317" cy="3526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743C41-ED83-4AB1-9997-15557AECC90B}"/>
              </a:ext>
            </a:extLst>
          </p:cNvPr>
          <p:cNvSpPr/>
          <p:nvPr/>
        </p:nvSpPr>
        <p:spPr>
          <a:xfrm>
            <a:off x="1524001" y="1408726"/>
            <a:ext cx="89738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200" b="1" dirty="0" err="1">
                <a:latin typeface="+mj-lt"/>
                <a:cs typeface="Times New Roman" panose="02020603050405020304" pitchFamily="18" charset="0"/>
              </a:rPr>
              <a:t>ggplot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with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geom_histogram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in the </a:t>
            </a:r>
            <a:r>
              <a:rPr lang="en-MY" sz="2200" i="1" dirty="0">
                <a:latin typeface="+mj-lt"/>
                <a:cs typeface="Times New Roman" panose="02020603050405020304" pitchFamily="18" charset="0"/>
              </a:rPr>
              <a:t>ggplot2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 package are used to plot histograms.</a:t>
            </a:r>
          </a:p>
        </p:txBody>
      </p:sp>
    </p:spTree>
    <p:extLst>
      <p:ext uri="{BB962C8B-B14F-4D97-AF65-F5344CB8AC3E}">
        <p14:creationId xmlns:p14="http://schemas.microsoft.com/office/powerpoint/2010/main" val="232202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Frequency Polygon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8298-9505-47D8-84A8-608883F05056}"/>
              </a:ext>
            </a:extLst>
          </p:cNvPr>
          <p:cNvSpPr/>
          <p:nvPr/>
        </p:nvSpPr>
        <p:spPr>
          <a:xfrm>
            <a:off x="1864213" y="2782670"/>
            <a:ext cx="7761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diamonds,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(x=carat</a:t>
            </a:r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43C41-ED83-4AB1-9997-15557AECC90B}"/>
              </a:ext>
            </a:extLst>
          </p:cNvPr>
          <p:cNvSpPr/>
          <p:nvPr/>
        </p:nvSpPr>
        <p:spPr>
          <a:xfrm>
            <a:off x="1688823" y="1460245"/>
            <a:ext cx="8814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Like Histograms, frequency polygons show the distribution of a single numeric variable.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Times New Roman" panose="02020603050405020304" pitchFamily="18" charset="0"/>
              </a:rPr>
              <a:t>Histograms use bars and frequency polygons use lines.</a:t>
            </a:r>
            <a:endParaRPr lang="en-MY" sz="22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photo, kitchen, ready, white&#10;&#10;Description automatically generated">
            <a:extLst>
              <a:ext uri="{FF2B5EF4-FFF2-40B4-BE49-F238E27FC236}">
                <a16:creationId xmlns:a16="http://schemas.microsoft.com/office/drawing/2014/main" id="{89FBED12-06B6-4CC1-B5D5-2DB035F2E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76" y="3148901"/>
            <a:ext cx="4995719" cy="33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68F2F9-1DAC-47B3-AB11-B98060F845C1}"/>
              </a:ext>
            </a:extLst>
          </p:cNvPr>
          <p:cNvSpPr/>
          <p:nvPr/>
        </p:nvSpPr>
        <p:spPr>
          <a:xfrm>
            <a:off x="1513367" y="1879565"/>
            <a:ext cx="8984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middle line in the boxplot represents the median and the box is bounded by the first and third quartiles.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Interquartile Range (IQR) represents the middle 50% of 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03512-2B07-48B8-B4E8-4C1C88C2E957}"/>
              </a:ext>
            </a:extLst>
          </p:cNvPr>
          <p:cNvSpPr/>
          <p:nvPr/>
        </p:nvSpPr>
        <p:spPr>
          <a:xfrm>
            <a:off x="1524000" y="1445878"/>
            <a:ext cx="9186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Boxplot depicts groups of numerical data through their quartiles.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4E83BC-7DC7-41AB-89DB-E7ABA24496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37" y="3365726"/>
            <a:ext cx="5913635" cy="2956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5DC18D-E188-4710-8A7D-79647180E4C9}"/>
              </a:ext>
            </a:extLst>
          </p:cNvPr>
          <p:cNvSpPr/>
          <p:nvPr/>
        </p:nvSpPr>
        <p:spPr>
          <a:xfrm>
            <a:off x="5925879" y="638581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100" dirty="0"/>
              <a:t>https://towardsdatascience.com/understanding-boxplots-5e2df7bcbd51</a:t>
            </a:r>
          </a:p>
        </p:txBody>
      </p:sp>
    </p:spTree>
    <p:extLst>
      <p:ext uri="{BB962C8B-B14F-4D97-AF65-F5344CB8AC3E}">
        <p14:creationId xmlns:p14="http://schemas.microsoft.com/office/powerpoint/2010/main" val="311318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964" y="274638"/>
            <a:ext cx="7527925" cy="1143000"/>
          </a:xfrm>
        </p:spPr>
        <p:txBody>
          <a:bodyPr/>
          <a:lstStyle/>
          <a:p>
            <a:r>
              <a:rPr lang="en-US" b="1" dirty="0"/>
              <a:t>Boxplot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68F2F9-1DAC-47B3-AB11-B98060F845C1}"/>
              </a:ext>
            </a:extLst>
          </p:cNvPr>
          <p:cNvSpPr/>
          <p:nvPr/>
        </p:nvSpPr>
        <p:spPr>
          <a:xfrm>
            <a:off x="1524000" y="1443634"/>
            <a:ext cx="8984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 series of hourly temperatures were measured throughout the day in degrees Fahrenheit.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recorded values are listed in order as follows: 64, 64, 64, 65, 70, 73, 73, 74, 74, 75, 76, 77, 77, 77, 77, 79, 80, 82, 82, 83, 83, 85, 86, 88.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3B8D-1E89-4F2C-ADF4-DFE4E94935A4}"/>
              </a:ext>
            </a:extLst>
          </p:cNvPr>
          <p:cNvSpPr/>
          <p:nvPr/>
        </p:nvSpPr>
        <p:spPr>
          <a:xfrm>
            <a:off x="1938670" y="3475375"/>
            <a:ext cx="5146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summary(temp)</a:t>
            </a:r>
          </a:p>
          <a:p>
            <a:r>
              <a:rPr lang="en-US" dirty="0"/>
              <a:t>   Min.   </a:t>
            </a:r>
            <a:r>
              <a:rPr lang="en-US" dirty="0">
                <a:solidFill>
                  <a:srgbClr val="FF0000"/>
                </a:solidFill>
              </a:rPr>
              <a:t>1st Qu.  </a:t>
            </a:r>
            <a:r>
              <a:rPr lang="en-US" b="1" dirty="0"/>
              <a:t>Median</a:t>
            </a:r>
            <a:r>
              <a:rPr lang="en-US" dirty="0"/>
              <a:t>  Mean  </a:t>
            </a:r>
            <a:r>
              <a:rPr lang="en-US" dirty="0">
                <a:solidFill>
                  <a:srgbClr val="00B050"/>
                </a:solidFill>
              </a:rPr>
              <a:t>3rd Qu.</a:t>
            </a:r>
            <a:r>
              <a:rPr lang="en-US" dirty="0"/>
              <a:t>  Max. </a:t>
            </a:r>
          </a:p>
          <a:p>
            <a:r>
              <a:rPr lang="en-US" dirty="0"/>
              <a:t>  64.00   </a:t>
            </a:r>
            <a:r>
              <a:rPr lang="en-US" dirty="0">
                <a:solidFill>
                  <a:srgbClr val="FF0000"/>
                </a:solidFill>
              </a:rPr>
              <a:t>73.00</a:t>
            </a:r>
            <a:r>
              <a:rPr lang="en-US" dirty="0"/>
              <a:t>     </a:t>
            </a:r>
            <a:r>
              <a:rPr lang="en-US" b="1" dirty="0"/>
              <a:t>77.00</a:t>
            </a:r>
            <a:r>
              <a:rPr lang="en-US" dirty="0"/>
              <a:t>   76.17   </a:t>
            </a:r>
            <a:r>
              <a:rPr lang="en-US" dirty="0">
                <a:solidFill>
                  <a:srgbClr val="00B050"/>
                </a:solidFill>
              </a:rPr>
              <a:t>82.00</a:t>
            </a:r>
            <a:r>
              <a:rPr lang="en-US" dirty="0"/>
              <a:t>    88.00 </a:t>
            </a:r>
            <a:endParaRPr lang="en-MY" dirty="0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A1D18EA-6D44-47BA-885F-4745A8AC4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19053" r="4849" b="24803"/>
          <a:stretch/>
        </p:blipFill>
        <p:spPr>
          <a:xfrm>
            <a:off x="5564373" y="4667694"/>
            <a:ext cx="4904573" cy="19156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9F8A59-C879-4DE5-AE11-B6A8FEB2AC22}"/>
              </a:ext>
            </a:extLst>
          </p:cNvPr>
          <p:cNvCxnSpPr/>
          <p:nvPr/>
        </p:nvCxnSpPr>
        <p:spPr bwMode="auto">
          <a:xfrm>
            <a:off x="6648894" y="5805377"/>
            <a:ext cx="63795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A7EF6-2B8D-452F-9F43-90020D191E95}"/>
              </a:ext>
            </a:extLst>
          </p:cNvPr>
          <p:cNvCxnSpPr/>
          <p:nvPr/>
        </p:nvCxnSpPr>
        <p:spPr bwMode="auto">
          <a:xfrm>
            <a:off x="6648894" y="5256028"/>
            <a:ext cx="63795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8240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Boxplot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423C0-9D83-4B99-84E4-270962611920}"/>
              </a:ext>
            </a:extLst>
          </p:cNvPr>
          <p:cNvSpPr/>
          <p:nvPr/>
        </p:nvSpPr>
        <p:spPr>
          <a:xfrm>
            <a:off x="1933108" y="2221342"/>
            <a:ext cx="6475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(diamonds,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(y=carat, x=1)) + </a:t>
            </a:r>
          </a:p>
          <a:p>
            <a:r>
              <a:rPr lang="en-MY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9F5F6B-7744-4B92-866D-1D36F9804D49}"/>
              </a:ext>
            </a:extLst>
          </p:cNvPr>
          <p:cNvSpPr/>
          <p:nvPr/>
        </p:nvSpPr>
        <p:spPr>
          <a:xfrm>
            <a:off x="1747281" y="5937032"/>
            <a:ext cx="8739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Even though it is one-dimensional, using only a y aesthetic, there needs to be some x aesthetic, so we will use 1.</a:t>
            </a:r>
            <a:endParaRPr lang="en-MY" dirty="0"/>
          </a:p>
        </p:txBody>
      </p:sp>
      <p:pic>
        <p:nvPicPr>
          <p:cNvPr id="6" name="Picture 5" descr="A picture containing stove, white&#10;&#10;Description automatically generated">
            <a:extLst>
              <a:ext uri="{FF2B5EF4-FFF2-40B4-BE49-F238E27FC236}">
                <a16:creationId xmlns:a16="http://schemas.microsoft.com/office/drawing/2014/main" id="{B3D7B25A-1C5C-4B78-9193-8F3979D7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63" y="2645035"/>
            <a:ext cx="5049077" cy="31497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CEF767-E26C-44AA-923F-296CCA280FB7}"/>
              </a:ext>
            </a:extLst>
          </p:cNvPr>
          <p:cNvSpPr/>
          <p:nvPr/>
        </p:nvSpPr>
        <p:spPr>
          <a:xfrm>
            <a:off x="1598432" y="1355561"/>
            <a:ext cx="8963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MY" sz="2200" b="1" dirty="0" err="1">
                <a:latin typeface="+mj-lt"/>
                <a:cs typeface="Times New Roman" panose="02020603050405020304" pitchFamily="18" charset="0"/>
              </a:rPr>
              <a:t>ggplot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with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geom_boxplot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in the </a:t>
            </a:r>
            <a:r>
              <a:rPr lang="en-MY" sz="2200" i="1" dirty="0">
                <a:latin typeface="+mj-lt"/>
                <a:cs typeface="Times New Roman" panose="02020603050405020304" pitchFamily="18" charset="0"/>
              </a:rPr>
              <a:t>ggplot2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 package are used to produce boxplots.</a:t>
            </a:r>
          </a:p>
        </p:txBody>
      </p:sp>
    </p:spTree>
    <p:extLst>
      <p:ext uri="{BB962C8B-B14F-4D97-AF65-F5344CB8AC3E}">
        <p14:creationId xmlns:p14="http://schemas.microsoft.com/office/powerpoint/2010/main" val="150084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F8031E-7E77-40C6-A6E9-7FC66D0CA264}"/>
              </a:ext>
            </a:extLst>
          </p:cNvPr>
          <p:cNvSpPr txBox="1">
            <a:spLocks/>
          </p:cNvSpPr>
          <p:nvPr/>
        </p:nvSpPr>
        <p:spPr bwMode="auto">
          <a:xfrm>
            <a:off x="2162175" y="4270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dirty="0"/>
              <a:t>Boxplot</a:t>
            </a:r>
            <a:endParaRPr lang="en-US" b="1" kern="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428DB-2B2D-4F4C-9569-6E4471A15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t="10899" r="3024" b="10479"/>
          <a:stretch/>
        </p:blipFill>
        <p:spPr>
          <a:xfrm>
            <a:off x="1980979" y="1828800"/>
            <a:ext cx="8048846" cy="39872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D1EACE-709C-4ECD-AD70-32357B1EC89E}"/>
              </a:ext>
            </a:extLst>
          </p:cNvPr>
          <p:cNvSpPr/>
          <p:nvPr/>
        </p:nvSpPr>
        <p:spPr>
          <a:xfrm>
            <a:off x="5872716" y="58638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100" dirty="0"/>
              <a:t>https://r4ds.had.co.nz/exploratory-data-analysis.html#missing-values-2</a:t>
            </a:r>
          </a:p>
        </p:txBody>
      </p:sp>
    </p:spTree>
    <p:extLst>
      <p:ext uri="{BB962C8B-B14F-4D97-AF65-F5344CB8AC3E}">
        <p14:creationId xmlns:p14="http://schemas.microsoft.com/office/powerpoint/2010/main" val="166961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5"/>
            <a:ext cx="79010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Visualize the covariation between </a:t>
            </a:r>
            <a:r>
              <a:rPr lang="en-US" sz="4400" b="1" dirty="0">
                <a:solidFill>
                  <a:srgbClr val="0070C0"/>
                </a:solidFill>
              </a:rPr>
              <a:t>two continuous variables </a:t>
            </a:r>
            <a:r>
              <a:rPr lang="en-US" sz="4400" b="1" dirty="0"/>
              <a:t>using </a:t>
            </a:r>
            <a:r>
              <a:rPr lang="en-US" sz="4400" b="1" dirty="0">
                <a:solidFill>
                  <a:srgbClr val="0070C0"/>
                </a:solidFill>
              </a:rPr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91664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Scatterplot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D8523-D078-4C32-813E-872AA6EF8772}"/>
              </a:ext>
            </a:extLst>
          </p:cNvPr>
          <p:cNvSpPr/>
          <p:nvPr/>
        </p:nvSpPr>
        <p:spPr>
          <a:xfrm>
            <a:off x="1821712" y="143652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Scatterplot is a diagram that is used to visualize the covariation between two continuous variables. </a:t>
            </a:r>
            <a:r>
              <a:rPr lang="en-US" sz="2400" dirty="0"/>
              <a:t>Covariation is a correlated variation of two or more variables.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D8154-3678-4B71-88BA-9C47E43FE9AF}"/>
              </a:ext>
            </a:extLst>
          </p:cNvPr>
          <p:cNvSpPr/>
          <p:nvPr/>
        </p:nvSpPr>
        <p:spPr>
          <a:xfrm>
            <a:off x="1859128" y="282883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Every point represents an observation in two variables where the x-axis represents one variable and the y-axis another.</a:t>
            </a:r>
            <a:endParaRPr lang="en-MY" sz="24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274DCD-CBBE-4876-A183-510E5B27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38" y="3671568"/>
            <a:ext cx="4667693" cy="29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2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Scatterplot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CFCC3E-4972-4B7C-95DB-046113D65151}"/>
              </a:ext>
            </a:extLst>
          </p:cNvPr>
          <p:cNvSpPr/>
          <p:nvPr/>
        </p:nvSpPr>
        <p:spPr>
          <a:xfrm>
            <a:off x="1981693" y="2175395"/>
            <a:ext cx="7612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NewPS-BoldMT"/>
              </a:rPr>
              <a:t>ggplot</a:t>
            </a:r>
            <a:r>
              <a:rPr lang="en-US" dirty="0">
                <a:latin typeface="CourierNewPSMT"/>
              </a:rPr>
              <a:t>(diamonds, </a:t>
            </a:r>
            <a:r>
              <a:rPr lang="en-US" b="1" dirty="0" err="1">
                <a:latin typeface="CourierNewPS-BoldMT"/>
              </a:rPr>
              <a:t>aes</a:t>
            </a:r>
            <a:r>
              <a:rPr lang="en-US" dirty="0">
                <a:latin typeface="CourierNewPSMT"/>
              </a:rPr>
              <a:t>(x=carat, y=price)) + </a:t>
            </a:r>
          </a:p>
          <a:p>
            <a:r>
              <a:rPr lang="en-US" b="1" dirty="0">
                <a:latin typeface="CourierNewPSMT"/>
              </a:rPr>
              <a:t>   </a:t>
            </a:r>
            <a:r>
              <a:rPr lang="en-US" b="1" dirty="0" err="1">
                <a:latin typeface="CourierNewPS-BoldMT"/>
              </a:rPr>
              <a:t>geom_point</a:t>
            </a:r>
            <a:r>
              <a:rPr lang="en-US" dirty="0">
                <a:latin typeface="CourierNewPSMT"/>
              </a:rPr>
              <a:t>()</a:t>
            </a:r>
            <a:endParaRPr lang="en-MY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2CFE3B-7A18-4F91-B140-C7D86F1A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27" y="2935507"/>
            <a:ext cx="5592233" cy="34885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802E0-7A40-453A-A0A3-5CBA6FB08163}"/>
              </a:ext>
            </a:extLst>
          </p:cNvPr>
          <p:cNvSpPr/>
          <p:nvPr/>
        </p:nvSpPr>
        <p:spPr>
          <a:xfrm>
            <a:off x="1524001" y="1355561"/>
            <a:ext cx="89632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200" b="1" dirty="0" err="1">
                <a:latin typeface="+mj-lt"/>
                <a:cs typeface="Times New Roman" panose="02020603050405020304" pitchFamily="18" charset="0"/>
              </a:rPr>
              <a:t>ggplot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with</a:t>
            </a:r>
            <a:r>
              <a:rPr lang="en-MY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geom_point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() 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in the </a:t>
            </a:r>
            <a:r>
              <a:rPr lang="en-MY" sz="2200" i="1" dirty="0">
                <a:latin typeface="+mj-lt"/>
                <a:cs typeface="Times New Roman" panose="02020603050405020304" pitchFamily="18" charset="0"/>
              </a:rPr>
              <a:t>ggplot2</a:t>
            </a:r>
            <a:r>
              <a:rPr lang="en-MY" sz="2200" dirty="0">
                <a:latin typeface="+mj-lt"/>
                <a:cs typeface="Times New Roman" panose="02020603050405020304" pitchFamily="18" charset="0"/>
              </a:rPr>
              <a:t> package are used to create scatterplots.</a:t>
            </a:r>
          </a:p>
        </p:txBody>
      </p:sp>
    </p:spTree>
    <p:extLst>
      <p:ext uri="{BB962C8B-B14F-4D97-AF65-F5344CB8AC3E}">
        <p14:creationId xmlns:p14="http://schemas.microsoft.com/office/powerpoint/2010/main" val="195292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52939"/>
            <a:ext cx="11487426" cy="5070061"/>
          </a:xfrm>
        </p:spPr>
        <p:txBody>
          <a:bodyPr/>
          <a:lstStyle/>
          <a:p>
            <a:pPr marL="800100" lvl="1" indent="-342900">
              <a:spcBef>
                <a:spcPct val="0"/>
              </a:spcBef>
              <a:buFontTx/>
              <a:buChar char="-"/>
            </a:pPr>
            <a:r>
              <a:rPr lang="en-US" kern="1200" dirty="0">
                <a:latin typeface="Arial" panose="020B0604020202020204" pitchFamily="34" charset="0"/>
                <a:ea typeface="+mn-ea"/>
                <a:cs typeface="+mn-cs"/>
              </a:rPr>
              <a:t>Data </a:t>
            </a:r>
            <a:r>
              <a:rPr lang="en-US" dirty="0"/>
              <a:t>Visualization</a:t>
            </a:r>
            <a:endParaRPr lang="en-US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ggplot2 package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Line and path plots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Bar chart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Histogram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Frequency Polygon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Box plot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Scatter plot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kern="1200" dirty="0">
                <a:latin typeface="Arial" panose="020B0604020202020204" pitchFamily="34" charset="0"/>
              </a:rPr>
              <a:t>Count plot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dirty="0"/>
              <a:t>Using colors and shapes in plots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000" dirty="0"/>
              <a:t>Axis and plot labels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MY" sz="2000" dirty="0" err="1"/>
              <a:t>Facetting</a:t>
            </a:r>
            <a:endParaRPr lang="en-US" sz="2000" kern="1200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15003"/>
            <a:ext cx="7086755" cy="1143000"/>
          </a:xfrm>
        </p:spPr>
        <p:txBody>
          <a:bodyPr/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5"/>
            <a:ext cx="79010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Visualize the covariation between </a:t>
            </a:r>
            <a:r>
              <a:rPr lang="en-US" sz="4400" b="1" dirty="0">
                <a:solidFill>
                  <a:srgbClr val="0070C0"/>
                </a:solidFill>
              </a:rPr>
              <a:t>two categorical variables </a:t>
            </a:r>
            <a:r>
              <a:rPr lang="en-US" sz="4400" b="1" dirty="0"/>
              <a:t>using </a:t>
            </a:r>
            <a:r>
              <a:rPr lang="en-US" sz="4400" b="1" dirty="0">
                <a:solidFill>
                  <a:srgbClr val="0070C0"/>
                </a:solidFill>
              </a:rPr>
              <a:t>Count plot</a:t>
            </a:r>
          </a:p>
        </p:txBody>
      </p:sp>
    </p:spTree>
    <p:extLst>
      <p:ext uri="{BB962C8B-B14F-4D97-AF65-F5344CB8AC3E}">
        <p14:creationId xmlns:p14="http://schemas.microsoft.com/office/powerpoint/2010/main" val="47253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Count 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E43E-52CF-4373-A26D-A923EC650655}"/>
              </a:ext>
            </a:extLst>
          </p:cNvPr>
          <p:cNvSpPr/>
          <p:nvPr/>
        </p:nvSpPr>
        <p:spPr>
          <a:xfrm>
            <a:off x="1648933" y="1493565"/>
            <a:ext cx="88941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Two categorical variables: can be explored by counting the number of observations for each combination.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2AD4B-3B18-40E3-B2A6-B327A2B9A4FC}"/>
              </a:ext>
            </a:extLst>
          </p:cNvPr>
          <p:cNvSpPr/>
          <p:nvPr/>
        </p:nvSpPr>
        <p:spPr>
          <a:xfrm>
            <a:off x="1776522" y="2250230"/>
            <a:ext cx="86389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</a:rPr>
              <a:t>(diamonds, </a:t>
            </a:r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(x = cut, y = color)) + 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geom_count</a:t>
            </a:r>
            <a:r>
              <a:rPr lang="en-US" dirty="0">
                <a:latin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</a:rPr>
              <a:t>labs</a:t>
            </a:r>
            <a:r>
              <a:rPr lang="en-US" dirty="0">
                <a:latin typeface="Consolas" panose="020B0609020204030204" pitchFamily="49" charset="0"/>
              </a:rPr>
              <a:t>(title="The co-variation between diamond's cut quality and color", x="cut", y="color")</a:t>
            </a:r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55A22-E3CF-4D0E-8179-CE2C6439A7F8}"/>
              </a:ext>
            </a:extLst>
          </p:cNvPr>
          <p:cNvSpPr/>
          <p:nvPr/>
        </p:nvSpPr>
        <p:spPr>
          <a:xfrm>
            <a:off x="2319440" y="3736931"/>
            <a:ext cx="2614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represents how many observations occurred at each combination of values.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C80E3-26A6-4323-8AEF-3D8339EE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4" y="3195581"/>
            <a:ext cx="4797441" cy="3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54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Visualize the covariation between </a:t>
            </a:r>
            <a:r>
              <a:rPr lang="en-US" sz="4400" b="1" dirty="0">
                <a:solidFill>
                  <a:srgbClr val="0070C0"/>
                </a:solidFill>
              </a:rPr>
              <a:t>a categorical and continuous variables </a:t>
            </a:r>
            <a:r>
              <a:rPr lang="en-US" sz="4400" b="1" dirty="0"/>
              <a:t>using </a:t>
            </a:r>
            <a:r>
              <a:rPr lang="en-US" sz="4400" b="1" dirty="0">
                <a:solidFill>
                  <a:srgbClr val="0070C0"/>
                </a:solidFill>
              </a:rPr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201944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Box 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E43E-52CF-4373-A26D-A923EC650655}"/>
              </a:ext>
            </a:extLst>
          </p:cNvPr>
          <p:cNvSpPr/>
          <p:nvPr/>
        </p:nvSpPr>
        <p:spPr>
          <a:xfrm>
            <a:off x="1574504" y="1417639"/>
            <a:ext cx="8864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A categorical and continuous variables: can be explored using boxplots.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31DC7B-141C-40FB-B048-7A449BEA9EED}"/>
              </a:ext>
            </a:extLst>
          </p:cNvPr>
          <p:cNvSpPr/>
          <p:nvPr/>
        </p:nvSpPr>
        <p:spPr>
          <a:xfrm>
            <a:off x="1752599" y="2248636"/>
            <a:ext cx="8915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ggplot</a:t>
            </a:r>
            <a:r>
              <a:rPr lang="en-US" dirty="0">
                <a:latin typeface="Consolas" panose="020B0609020204030204" pitchFamily="49" charset="0"/>
              </a:rPr>
              <a:t>(diamonds, </a:t>
            </a:r>
            <a:r>
              <a:rPr lang="en-US" dirty="0" err="1">
                <a:latin typeface="Consolas" panose="020B0609020204030204" pitchFamily="49" charset="0"/>
              </a:rPr>
              <a:t>aes</a:t>
            </a:r>
            <a:r>
              <a:rPr lang="en-US" dirty="0">
                <a:latin typeface="Consolas" panose="020B0609020204030204" pitchFamily="49" charset="0"/>
              </a:rPr>
              <a:t>(x = color, y = price)) + 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geom_boxplot</a:t>
            </a:r>
            <a:r>
              <a:rPr lang="en-US" dirty="0">
                <a:latin typeface="Consolas" panose="020B0609020204030204" pitchFamily="49" charset="0"/>
              </a:rPr>
              <a:t>() +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</a:rPr>
              <a:t>labs</a:t>
            </a:r>
            <a:r>
              <a:rPr lang="en-US" dirty="0">
                <a:latin typeface="Consolas" panose="020B0609020204030204" pitchFamily="49" charset="0"/>
              </a:rPr>
              <a:t>(title="The co-variation between diamond's color and price", x="color", y="price")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DC288-D321-4A6F-8780-2F7FE5EE7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32" y="3233618"/>
            <a:ext cx="4476690" cy="33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3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More about plots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35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Using colors in plots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CFCC3E-4972-4B7C-95DB-046113D65151}"/>
              </a:ext>
            </a:extLst>
          </p:cNvPr>
          <p:cNvSpPr/>
          <p:nvPr/>
        </p:nvSpPr>
        <p:spPr>
          <a:xfrm>
            <a:off x="1683981" y="1541806"/>
            <a:ext cx="8133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(diamonds,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(x=carat, y=price, </a:t>
            </a:r>
            <a:r>
              <a:rPr lang="en-MY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MY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=cut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+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486C683-C0EB-48A4-90E6-29F32A77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90" y="2312304"/>
            <a:ext cx="677322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98" y="274638"/>
            <a:ext cx="7527925" cy="1143000"/>
          </a:xfrm>
        </p:spPr>
        <p:txBody>
          <a:bodyPr/>
          <a:lstStyle/>
          <a:p>
            <a:r>
              <a:rPr lang="en-US" b="1" dirty="0"/>
              <a:t>Using colors in plots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8298-9505-47D8-84A8-608883F05056}"/>
              </a:ext>
            </a:extLst>
          </p:cNvPr>
          <p:cNvSpPr/>
          <p:nvPr/>
        </p:nvSpPr>
        <p:spPr>
          <a:xfrm>
            <a:off x="1747284" y="1529321"/>
            <a:ext cx="7527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(data=diamonds,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(x=carat)) +     	</a:t>
            </a:r>
            <a:r>
              <a:rPr lang="en-MY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col="white"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MY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fill="blue"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2353D-858D-476F-AC42-BECDAA648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26" y="2175651"/>
            <a:ext cx="5237572" cy="43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47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98" y="274638"/>
            <a:ext cx="7527925" cy="1143000"/>
          </a:xfrm>
        </p:spPr>
        <p:txBody>
          <a:bodyPr/>
          <a:lstStyle/>
          <a:p>
            <a:r>
              <a:rPr lang="en-US" b="1" dirty="0"/>
              <a:t>Using colors in plots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8298-9505-47D8-84A8-608883F05056}"/>
              </a:ext>
            </a:extLst>
          </p:cNvPr>
          <p:cNvSpPr/>
          <p:nvPr/>
        </p:nvSpPr>
        <p:spPr>
          <a:xfrm>
            <a:off x="1747284" y="1529321"/>
            <a:ext cx="7527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diamonds,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(carat,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cut)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8930B4-8E5E-4A33-A674-ADCB5118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98" y="2287334"/>
            <a:ext cx="6194374" cy="41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50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98" y="274638"/>
            <a:ext cx="7527925" cy="1143000"/>
          </a:xfrm>
        </p:spPr>
        <p:txBody>
          <a:bodyPr/>
          <a:lstStyle/>
          <a:p>
            <a:r>
              <a:rPr lang="en-US" b="1" dirty="0"/>
              <a:t>Using shapes in plots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8298-9505-47D8-84A8-608883F05056}"/>
              </a:ext>
            </a:extLst>
          </p:cNvPr>
          <p:cNvSpPr/>
          <p:nvPr/>
        </p:nvSpPr>
        <p:spPr>
          <a:xfrm>
            <a:off x="1619697" y="1518688"/>
            <a:ext cx="8920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diamonds,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(x=carat, y=price, color=cut ,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shape=cut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06EB1-67A9-4946-9CB5-1D81F195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72" y="2266068"/>
            <a:ext cx="7814856" cy="41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29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F8031E-7E77-40C6-A6E9-7FC66D0CA264}"/>
              </a:ext>
            </a:extLst>
          </p:cNvPr>
          <p:cNvSpPr txBox="1">
            <a:spLocks/>
          </p:cNvSpPr>
          <p:nvPr/>
        </p:nvSpPr>
        <p:spPr bwMode="auto">
          <a:xfrm>
            <a:off x="2162175" y="4270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rgbClr val="000000"/>
                </a:solidFill>
              </a:rPr>
              <a:t>Axis and plot labels</a:t>
            </a:r>
            <a:endParaRPr lang="en-US" b="1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B0F57-ADE6-4297-BE3E-492DDEF5C418}"/>
              </a:ext>
            </a:extLst>
          </p:cNvPr>
          <p:cNvSpPr/>
          <p:nvPr/>
        </p:nvSpPr>
        <p:spPr>
          <a:xfrm>
            <a:off x="1667538" y="1570039"/>
            <a:ext cx="8856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(data=diamonds, </a:t>
            </a:r>
            <a:r>
              <a:rPr lang="en-US" sz="2000" dirty="0" err="1"/>
              <a:t>aes</a:t>
            </a:r>
            <a:r>
              <a:rPr lang="en-US" sz="2000" dirty="0"/>
              <a:t>(carat)) + 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geom_histogram</a:t>
            </a:r>
            <a:r>
              <a:rPr lang="en-US" sz="2000" dirty="0"/>
              <a:t>(col="white", fill="blue") +</a:t>
            </a:r>
          </a:p>
          <a:p>
            <a:r>
              <a:rPr lang="en-US" sz="2000" dirty="0">
                <a:highlight>
                  <a:srgbClr val="FFFF00"/>
                </a:highlight>
              </a:rPr>
              <a:t> labs(title="Histogram for carat", x=" Carat", y="Count")</a:t>
            </a:r>
            <a:endParaRPr lang="en-MY" sz="2000" dirty="0">
              <a:highlight>
                <a:srgbClr val="FFFF00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AC6811-0998-46F2-A1FF-F9C9F921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69" y="2713038"/>
            <a:ext cx="5571257" cy="347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5"/>
            <a:ext cx="7901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Data Visualization using ggplot2 package</a:t>
            </a:r>
          </a:p>
        </p:txBody>
      </p:sp>
    </p:spTree>
    <p:extLst>
      <p:ext uri="{BB962C8B-B14F-4D97-AF65-F5344CB8AC3E}">
        <p14:creationId xmlns:p14="http://schemas.microsoft.com/office/powerpoint/2010/main" val="2862035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MY" b="1" dirty="0" err="1"/>
              <a:t>Facetting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C916E-ACDC-4E0F-9A1E-AECC1A6B8488}"/>
              </a:ext>
            </a:extLst>
          </p:cNvPr>
          <p:cNvSpPr/>
          <p:nvPr/>
        </p:nvSpPr>
        <p:spPr>
          <a:xfrm>
            <a:off x="1817531" y="2986283"/>
            <a:ext cx="6475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(diamonds,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(x=carat)) + </a:t>
            </a:r>
          </a:p>
          <a:p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MY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MY"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r>
              <a:rPr lang="en-MY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MY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MY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(~cut)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8EF56-CB0C-41A4-BB6D-069E03CF121B}"/>
              </a:ext>
            </a:extLst>
          </p:cNvPr>
          <p:cNvSpPr/>
          <p:nvPr/>
        </p:nvSpPr>
        <p:spPr>
          <a:xfrm>
            <a:off x="1524000" y="1458652"/>
            <a:ext cx="88888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 err="1">
                <a:latin typeface="+mj-lt"/>
              </a:rPr>
              <a:t>Facetting</a:t>
            </a:r>
            <a:r>
              <a:rPr lang="en-US" sz="2200" dirty="0">
                <a:latin typeface="+mj-lt"/>
              </a:rPr>
              <a:t> creates tables of graphics by splitting the data into subsets and displaying the same graph for each subset.</a:t>
            </a:r>
            <a:endParaRPr lang="en-MY" sz="2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F5E33-C29A-4246-AF09-D935AF7B976C}"/>
              </a:ext>
            </a:extLst>
          </p:cNvPr>
          <p:cNvSpPr/>
          <p:nvPr/>
        </p:nvSpPr>
        <p:spPr>
          <a:xfrm>
            <a:off x="1524001" y="2204801"/>
            <a:ext cx="8888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To facet a plot you simply add a </a:t>
            </a:r>
            <a:r>
              <a:rPr lang="en-US" sz="2200" dirty="0" err="1">
                <a:latin typeface="+mj-lt"/>
              </a:rPr>
              <a:t>facetting</a:t>
            </a:r>
            <a:r>
              <a:rPr lang="en-US" sz="2200" dirty="0">
                <a:latin typeface="+mj-lt"/>
              </a:rPr>
              <a:t> specification with </a:t>
            </a:r>
            <a:br>
              <a:rPr lang="en-US" sz="2200" dirty="0">
                <a:latin typeface="+mj-lt"/>
              </a:rPr>
            </a:br>
            <a:r>
              <a:rPr lang="en-US" sz="2200" b="1" dirty="0" err="1">
                <a:latin typeface="+mj-lt"/>
              </a:rPr>
              <a:t>facet_wrap</a:t>
            </a:r>
            <a:r>
              <a:rPr lang="en-US" sz="2200" b="1" dirty="0">
                <a:latin typeface="+mj-lt"/>
              </a:rPr>
              <a:t>()</a:t>
            </a:r>
            <a:r>
              <a:rPr lang="en-US" sz="2200" dirty="0">
                <a:latin typeface="+mj-lt"/>
              </a:rPr>
              <a:t>, which takes the name of a variable preceded by </a:t>
            </a:r>
            <a:r>
              <a:rPr lang="en-US" sz="2200" b="1" dirty="0">
                <a:latin typeface="+mj-lt"/>
              </a:rPr>
              <a:t>˜</a:t>
            </a:r>
            <a:r>
              <a:rPr lang="en-US" sz="2200" dirty="0">
                <a:latin typeface="+mj-lt"/>
              </a:rPr>
              <a:t>.</a:t>
            </a:r>
            <a:endParaRPr lang="en-MY" sz="22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66B9E1-4236-478D-8ABA-82CBA73F0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23" y="3371268"/>
            <a:ext cx="5166307" cy="32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02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 err="1"/>
              <a:t>Facetting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F6FB7-B397-4F4F-BA0E-BAC9528279DC}"/>
              </a:ext>
            </a:extLst>
          </p:cNvPr>
          <p:cNvSpPr/>
          <p:nvPr/>
        </p:nvSpPr>
        <p:spPr>
          <a:xfrm>
            <a:off x="1699437" y="1342315"/>
            <a:ext cx="81126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NewPS-BoldMT"/>
              </a:rPr>
              <a:t>ggplot</a:t>
            </a:r>
            <a:r>
              <a:rPr lang="en-US" dirty="0">
                <a:latin typeface="CourierNewPS-BoldMT"/>
              </a:rPr>
              <a:t>(diamonds, </a:t>
            </a:r>
            <a:r>
              <a:rPr lang="en-US" dirty="0" err="1">
                <a:latin typeface="CourierNewPS-BoldMT"/>
              </a:rPr>
              <a:t>aes</a:t>
            </a:r>
            <a:r>
              <a:rPr lang="en-US" dirty="0">
                <a:latin typeface="CourierNewPS-BoldMT"/>
              </a:rPr>
              <a:t>(x=carat, y=price, color=cut)) + </a:t>
            </a:r>
          </a:p>
          <a:p>
            <a:r>
              <a:rPr lang="en-US" dirty="0">
                <a:latin typeface="CourierNewPS-BoldMT"/>
              </a:rPr>
              <a:t>  </a:t>
            </a:r>
            <a:r>
              <a:rPr lang="en-US" dirty="0" err="1">
                <a:latin typeface="CourierNewPS-BoldMT"/>
              </a:rPr>
              <a:t>geom_point</a:t>
            </a:r>
            <a:r>
              <a:rPr lang="en-US" dirty="0">
                <a:latin typeface="CourierNewPS-BoldMT"/>
              </a:rPr>
              <a:t>() + </a:t>
            </a:r>
          </a:p>
          <a:p>
            <a:r>
              <a:rPr lang="en-US" b="1" dirty="0">
                <a:highlight>
                  <a:srgbClr val="FFFF00"/>
                </a:highlight>
                <a:latin typeface="CourierNewPS-BoldMT"/>
              </a:rPr>
              <a:t>  </a:t>
            </a:r>
            <a:r>
              <a:rPr lang="en-US" b="1" dirty="0" err="1">
                <a:highlight>
                  <a:srgbClr val="FFFF00"/>
                </a:highlight>
                <a:latin typeface="CourierNewPS-BoldMT"/>
              </a:rPr>
              <a:t>facet_wrap</a:t>
            </a:r>
            <a:r>
              <a:rPr lang="en-US" b="1" dirty="0">
                <a:highlight>
                  <a:srgbClr val="FFFF00"/>
                </a:highlight>
                <a:latin typeface="CourierNewPS-BoldMT"/>
              </a:rPr>
              <a:t>(~cut)</a:t>
            </a:r>
            <a:endParaRPr lang="en-MY" b="1" dirty="0">
              <a:highlight>
                <a:srgbClr val="FFFF00"/>
              </a:highlight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E488B39-28E9-47EB-8027-B826EB79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36" y="2244380"/>
            <a:ext cx="7130468" cy="43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3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52939"/>
            <a:ext cx="11487426" cy="507006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Describe the following plots and how use them in R: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Line plot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Path plot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Bar chart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Histogram plot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F</a:t>
            </a:r>
            <a:r>
              <a:rPr lang="en-US" sz="2000" kern="1200" dirty="0">
                <a:latin typeface="Arial" panose="020B0604020202020204" pitchFamily="34" charset="0"/>
              </a:rPr>
              <a:t>requency polygon</a:t>
            </a:r>
            <a:r>
              <a:rPr lang="en-US" sz="2000" dirty="0"/>
              <a:t> plot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Box plot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Scatter plot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Count plot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How to use colors and shapes in plots?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How to give axis and plots labels in R?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How to f</a:t>
            </a:r>
            <a:r>
              <a:rPr lang="en-MY" sz="2400" dirty="0" err="1"/>
              <a:t>acet</a:t>
            </a:r>
            <a:r>
              <a:rPr lang="en-MY" sz="2400" dirty="0"/>
              <a:t> a plot </a:t>
            </a:r>
            <a:r>
              <a:rPr lang="en-US" sz="2400" dirty="0"/>
              <a:t>in R</a:t>
            </a:r>
            <a:r>
              <a:rPr lang="en-MY" sz="2400" dirty="0"/>
              <a:t>?</a:t>
            </a:r>
            <a:endParaRPr lang="en-US" sz="2400" kern="1200" dirty="0">
              <a:latin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  <a:buFontTx/>
              <a:buChar char="-"/>
            </a:pPr>
            <a:endParaRPr lang="en-US" sz="2000" kern="1200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15003"/>
            <a:ext cx="7086755" cy="1143000"/>
          </a:xfrm>
        </p:spPr>
        <p:txBody>
          <a:bodyPr/>
          <a:lstStyle/>
          <a:p>
            <a:r>
              <a:rPr lang="en-US" b="1" dirty="0"/>
              <a:t>Quick Review Questions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02188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5078AB-EB31-15DF-1FCD-67F0325E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95" y="1156632"/>
            <a:ext cx="7086755" cy="4544736"/>
          </a:xfrm>
        </p:spPr>
        <p:txBody>
          <a:bodyPr/>
          <a:lstStyle/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Line and path plots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Bar chart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Histogram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Frequency Polygons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Box plot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Scatter plot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kern="1200" dirty="0">
                <a:latin typeface="Arial" panose="020B0604020202020204" pitchFamily="34" charset="0"/>
              </a:rPr>
              <a:t>Count plot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dirty="0"/>
              <a:t>Using colors and shapes in plots</a:t>
            </a:r>
          </a:p>
          <a:p>
            <a:pPr marL="514350" indent="-457200">
              <a:spcBef>
                <a:spcPct val="0"/>
              </a:spcBef>
            </a:pPr>
            <a:r>
              <a:rPr lang="en-US" sz="2400" dirty="0"/>
              <a:t>Axis and plot labels</a:t>
            </a:r>
          </a:p>
          <a:p>
            <a:pPr marL="514350" indent="-457200">
              <a:spcBef>
                <a:spcPct val="0"/>
              </a:spcBef>
            </a:pPr>
            <a:r>
              <a:rPr lang="en-MY" sz="2400" dirty="0" err="1"/>
              <a:t>Facetting</a:t>
            </a:r>
            <a:endParaRPr lang="en-US" sz="2400" kern="1200" dirty="0">
              <a:latin typeface="Arial" panose="020B0604020202020204" pitchFamily="34" charset="0"/>
            </a:endParaRP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39BF2-5A00-440B-D22F-14BBB20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Summary of Main Teaching Points</a:t>
            </a:r>
            <a:br>
              <a:rPr lang="en-US" sz="2800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9795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799E-9510-0BE5-9A3D-FCFF3EB61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Data Manipulation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3107C-4968-FD89-F683-EF52D2CE74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MY" dirty="0"/>
              <a:t>Various </a:t>
            </a:r>
            <a:r>
              <a:rPr lang="en-MY"/>
              <a:t>manipulation functions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412911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E43E-52CF-4373-A26D-A923EC650655}"/>
              </a:ext>
            </a:extLst>
          </p:cNvPr>
          <p:cNvSpPr/>
          <p:nvPr/>
        </p:nvSpPr>
        <p:spPr>
          <a:xfrm>
            <a:off x="1678171" y="2105517"/>
            <a:ext cx="878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Data visualization is the graphic representation of data.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Graphics are used in statistics primarily for two reasons: exploratory data analysis (EDA) and presenting results.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9C2344-7FD1-4967-8EE9-146C91150BF9}"/>
              </a:ext>
            </a:extLst>
          </p:cNvPr>
          <p:cNvSpPr/>
          <p:nvPr/>
        </p:nvSpPr>
        <p:spPr>
          <a:xfrm>
            <a:off x="1704753" y="3429000"/>
            <a:ext cx="8782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i="1" dirty="0"/>
              <a:t>ggplot2</a:t>
            </a:r>
            <a:r>
              <a:rPr lang="en-US" sz="2400" dirty="0"/>
              <a:t> package is widely used to perform data visualization in R.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To install ggplot2: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dirty="0"/>
              <a:t>(“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sz="2400" dirty="0"/>
              <a:t>”)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To load ggplot2: </a:t>
            </a:r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(ggplot2)</a:t>
            </a:r>
          </a:p>
        </p:txBody>
      </p:sp>
    </p:spTree>
    <p:extLst>
      <p:ext uri="{BB962C8B-B14F-4D97-AF65-F5344CB8AC3E}">
        <p14:creationId xmlns:p14="http://schemas.microsoft.com/office/powerpoint/2010/main" val="381595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773" y="241755"/>
            <a:ext cx="7527925" cy="1143000"/>
          </a:xfrm>
        </p:spPr>
        <p:txBody>
          <a:bodyPr/>
          <a:lstStyle/>
          <a:p>
            <a:r>
              <a:rPr lang="en-US" b="1" dirty="0"/>
              <a:t>ggplot2 package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34BF2-E2A8-42E7-9026-0532144ADA1D}"/>
              </a:ext>
            </a:extLst>
          </p:cNvPr>
          <p:cNvSpPr/>
          <p:nvPr/>
        </p:nvSpPr>
        <p:spPr>
          <a:xfrm>
            <a:off x="1656907" y="1709928"/>
            <a:ext cx="887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Unlike most other graphics packages, </a:t>
            </a:r>
            <a:r>
              <a:rPr lang="en-US" sz="2400" i="1" dirty="0"/>
              <a:t>ggplot2</a:t>
            </a:r>
            <a:r>
              <a:rPr lang="en-US" sz="2400" dirty="0"/>
              <a:t> has a deep underlying grammar.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A8699-E4CD-4175-8C09-92A17DB3E734}"/>
              </a:ext>
            </a:extLst>
          </p:cNvPr>
          <p:cNvSpPr/>
          <p:nvPr/>
        </p:nvSpPr>
        <p:spPr>
          <a:xfrm>
            <a:off x="1656908" y="4844417"/>
            <a:ext cx="8745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>
                <a:latin typeface="+mj-lt"/>
              </a:rPr>
              <a:t>In brief, the grammar </a:t>
            </a:r>
            <a:r>
              <a:rPr lang="en-US" sz="2400" dirty="0">
                <a:latin typeface="+mj-lt"/>
              </a:rPr>
              <a:t>tells us that a statistical graphic is a mapping from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data</a:t>
            </a:r>
            <a:r>
              <a:rPr lang="en-US" sz="2400" dirty="0">
                <a:latin typeface="+mj-lt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aesthetic attributes (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colour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, shape, size) </a:t>
            </a:r>
            <a:r>
              <a:rPr lang="en-US" sz="2400" dirty="0">
                <a:latin typeface="+mj-lt"/>
              </a:rPr>
              <a:t>of 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geometric objects (points, lines, bars)</a:t>
            </a:r>
            <a:r>
              <a:rPr lang="en-US" sz="2400" dirty="0">
                <a:latin typeface="+mj-lt"/>
              </a:rPr>
              <a:t>.</a:t>
            </a:r>
            <a:endParaRPr lang="en-MY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4114D8-F4EC-450B-8F34-6C044DE219D3}"/>
              </a:ext>
            </a:extLst>
          </p:cNvPr>
          <p:cNvSpPr/>
          <p:nvPr/>
        </p:nvSpPr>
        <p:spPr>
          <a:xfrm>
            <a:off x="1656907" y="2723174"/>
            <a:ext cx="88117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grammar is made up of a set of independent components that can be composed in many different ways. This makes ggplot2 very powerful because you are not limited to a set of pre-specified graphics, but you can create new graphics that are precisely tailored for your problem.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79441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ggplot2 package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0ACA4-0957-443E-8DE7-DF04D5EA8C61}"/>
              </a:ext>
            </a:extLst>
          </p:cNvPr>
          <p:cNvSpPr/>
          <p:nvPr/>
        </p:nvSpPr>
        <p:spPr>
          <a:xfrm>
            <a:off x="1524001" y="4169873"/>
            <a:ext cx="9048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basic structure for </a:t>
            </a:r>
            <a:r>
              <a:rPr lang="en-US" sz="2400" i="1" dirty="0"/>
              <a:t>ggplot2</a:t>
            </a:r>
            <a:r>
              <a:rPr lang="en-US" sz="2400" dirty="0"/>
              <a:t> starts with the </a:t>
            </a:r>
            <a:r>
              <a:rPr lang="en-US" sz="2400" i="1" dirty="0" err="1"/>
              <a:t>ggplot</a:t>
            </a:r>
            <a:r>
              <a:rPr lang="en-US" sz="2400" dirty="0"/>
              <a:t> function, which takes the data as its first argument. After that, layers can be added using the + symbol.</a:t>
            </a:r>
            <a:endParaRPr lang="en-MY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08916-3DE8-4D7A-9B91-C7951CA15FCA}"/>
              </a:ext>
            </a:extLst>
          </p:cNvPr>
          <p:cNvSpPr/>
          <p:nvPr/>
        </p:nvSpPr>
        <p:spPr>
          <a:xfrm>
            <a:off x="1699437" y="1639593"/>
            <a:ext cx="87931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Every ggplot2 plot has three key components: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+mj-lt"/>
              </a:rPr>
              <a:t>data,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+mj-lt"/>
              </a:rPr>
              <a:t>A set of aesthetic mappings between variables in the data and visual properties, and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dirty="0">
                <a:latin typeface="+mj-lt"/>
              </a:rPr>
              <a:t>At least one layer which describes how to render each observation.</a:t>
            </a:r>
            <a:endParaRPr lang="en-MY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10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ggplot2 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7EDF4-9858-4C04-B99C-75EC2F624641}"/>
              </a:ext>
            </a:extLst>
          </p:cNvPr>
          <p:cNvSpPr/>
          <p:nvPr/>
        </p:nvSpPr>
        <p:spPr>
          <a:xfrm>
            <a:off x="1524000" y="1417638"/>
            <a:ext cx="54438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>
                <a:solidFill>
                  <a:srgbClr val="000000"/>
                </a:solidFill>
                <a:latin typeface="TjstvmCgdvgrXqqrbsCMR10"/>
              </a:rPr>
              <a:t>Here’s a simple example:</a:t>
            </a:r>
          </a:p>
          <a:p>
            <a:r>
              <a:rPr lang="es-ES" dirty="0" err="1">
                <a:solidFill>
                  <a:srgbClr val="007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007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>
                <a:solidFill>
                  <a:srgbClr val="902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>
                <a:solidFill>
                  <a:srgbClr val="902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MY" dirty="0">
                <a:solidFill>
                  <a:srgbClr val="007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dirty="0" err="1">
                <a:solidFill>
                  <a:srgbClr val="007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MY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photo, white, lot, group&#10;&#10;Description automatically generated">
            <a:extLst>
              <a:ext uri="{FF2B5EF4-FFF2-40B4-BE49-F238E27FC236}">
                <a16:creationId xmlns:a16="http://schemas.microsoft.com/office/drawing/2014/main" id="{7A0408EE-92B2-4E82-B4F1-741F4193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95" y="1628212"/>
            <a:ext cx="4092747" cy="2734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831A7D-7B0F-4B51-A8FA-BD4EA4206E44}"/>
              </a:ext>
            </a:extLst>
          </p:cNvPr>
          <p:cNvSpPr/>
          <p:nvPr/>
        </p:nvSpPr>
        <p:spPr>
          <a:xfrm>
            <a:off x="1619693" y="4740691"/>
            <a:ext cx="89100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produces a scatterplot defined by:</a:t>
            </a:r>
          </a:p>
          <a:p>
            <a:pPr lvl="1" algn="just"/>
            <a:r>
              <a:rPr lang="en-US" sz="2000" dirty="0"/>
              <a:t>1. Data: mpg.</a:t>
            </a:r>
          </a:p>
          <a:p>
            <a:pPr lvl="1" algn="just"/>
            <a:r>
              <a:rPr lang="en-US" sz="2000" dirty="0"/>
              <a:t>2. Aesthetic mapping: engine size (</a:t>
            </a:r>
            <a:r>
              <a:rPr lang="en-US" sz="2000" dirty="0" err="1"/>
              <a:t>displ</a:t>
            </a:r>
            <a:r>
              <a:rPr lang="en-US" sz="2000" dirty="0"/>
              <a:t>) mapped to x position, highway 	miles per gallon (</a:t>
            </a:r>
            <a:r>
              <a:rPr lang="en-US" sz="2000" dirty="0" err="1"/>
              <a:t>hwy</a:t>
            </a:r>
            <a:r>
              <a:rPr lang="en-US" sz="2000" dirty="0"/>
              <a:t>) to y position.</a:t>
            </a:r>
          </a:p>
          <a:p>
            <a:pPr lvl="1" algn="just"/>
            <a:r>
              <a:rPr lang="en-US" sz="2000" dirty="0"/>
              <a:t>3. Layer: points.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94291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5"/>
            <a:ext cx="7901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Importance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27252100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2936</TotalTime>
  <Pages>11</Pages>
  <Words>1801</Words>
  <Application>Microsoft Office PowerPoint</Application>
  <PresentationFormat>Widescreen</PresentationFormat>
  <Paragraphs>204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CourierNewPS-BoldMT</vt:lpstr>
      <vt:lpstr>CourierNewPSMT</vt:lpstr>
      <vt:lpstr>Linux Libertine</vt:lpstr>
      <vt:lpstr>Montserrat</vt:lpstr>
      <vt:lpstr>PT Sans</vt:lpstr>
      <vt:lpstr>TjstvmCgdvgrXqqrbsCMR10</vt:lpstr>
      <vt:lpstr>UCTI-Template-foundation-level</vt:lpstr>
      <vt:lpstr>Data Visualization</vt:lpstr>
      <vt:lpstr>Topic Learning Outcomes </vt:lpstr>
      <vt:lpstr>Contents &amp; Structure </vt:lpstr>
      <vt:lpstr>PowerPoint Presentation</vt:lpstr>
      <vt:lpstr>Data Visualization</vt:lpstr>
      <vt:lpstr>ggplot2 package</vt:lpstr>
      <vt:lpstr>ggplot2 package</vt:lpstr>
      <vt:lpstr>ggplot2 package</vt:lpstr>
      <vt:lpstr>PowerPoint Presentation</vt:lpstr>
      <vt:lpstr>Anscombe's quartet</vt:lpstr>
      <vt:lpstr>Anscombe's quartet</vt:lpstr>
      <vt:lpstr>Anscombe's quartet</vt:lpstr>
      <vt:lpstr>PowerPoint Presentation</vt:lpstr>
      <vt:lpstr>Line and Path plots</vt:lpstr>
      <vt:lpstr>Line and Path plots</vt:lpstr>
      <vt:lpstr>Line and Path plots</vt:lpstr>
      <vt:lpstr>PowerPoint Presentation</vt:lpstr>
      <vt:lpstr>Bar chart</vt:lpstr>
      <vt:lpstr>PowerPoint Presentation</vt:lpstr>
      <vt:lpstr>Histogram</vt:lpstr>
      <vt:lpstr>Histogram</vt:lpstr>
      <vt:lpstr>Frequency Polygon</vt:lpstr>
      <vt:lpstr>Boxplot</vt:lpstr>
      <vt:lpstr>Boxplot</vt:lpstr>
      <vt:lpstr>Boxplot</vt:lpstr>
      <vt:lpstr>PowerPoint Presentation</vt:lpstr>
      <vt:lpstr>PowerPoint Presentation</vt:lpstr>
      <vt:lpstr>Scatterplot</vt:lpstr>
      <vt:lpstr>Scatterplot</vt:lpstr>
      <vt:lpstr>PowerPoint Presentation</vt:lpstr>
      <vt:lpstr>Count plot</vt:lpstr>
      <vt:lpstr>PowerPoint Presentation</vt:lpstr>
      <vt:lpstr>Box plot</vt:lpstr>
      <vt:lpstr>PowerPoint Presentation</vt:lpstr>
      <vt:lpstr>Using colors in plots</vt:lpstr>
      <vt:lpstr>Using colors in plots</vt:lpstr>
      <vt:lpstr>Using colors in plots</vt:lpstr>
      <vt:lpstr>Using shapes in plots</vt:lpstr>
      <vt:lpstr>PowerPoint Presentation</vt:lpstr>
      <vt:lpstr>Facetting</vt:lpstr>
      <vt:lpstr>Facetting</vt:lpstr>
      <vt:lpstr>Quick Review Questions</vt:lpstr>
      <vt:lpstr>Summary of Main Teaching Points 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Minnu Helen Joseph</cp:lastModifiedBy>
  <cp:revision>330</cp:revision>
  <cp:lastPrinted>2023-02-03T03:07:34Z</cp:lastPrinted>
  <dcterms:created xsi:type="dcterms:W3CDTF">2005-08-02T10:18:20Z</dcterms:created>
  <dcterms:modified xsi:type="dcterms:W3CDTF">2023-06-04T18:03:42Z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